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70" r:id="rId5"/>
    <p:sldId id="308" r:id="rId6"/>
    <p:sldId id="301" r:id="rId7"/>
    <p:sldId id="303" r:id="rId8"/>
    <p:sldId id="304" r:id="rId9"/>
    <p:sldId id="305" r:id="rId10"/>
    <p:sldId id="306" r:id="rId11"/>
    <p:sldId id="288"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E8E"/>
    <a:srgbClr val="DEF554"/>
    <a:srgbClr val="2F4C1B"/>
    <a:srgbClr val="C2D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48" d="100"/>
          <a:sy n="48" d="100"/>
        </p:scale>
        <p:origin x="121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 lot has changed over the last 30 years. Have a look at the images on screen of different items and we will ask you to vote for the one that you think is from 30 years ago. You vote through one of the poses shown on the screen. Give an example</a:t>
            </a:r>
          </a:p>
          <a:p>
            <a:endParaRPr lang="en-GB"/>
          </a:p>
          <a:p>
            <a:r>
              <a:rPr lang="en-GB"/>
              <a:t>If you are not comfortable or not able to get active, you can vote with choosing 1, 2 or 3 instead.</a:t>
            </a:r>
          </a:p>
        </p:txBody>
      </p:sp>
      <p:sp>
        <p:nvSpPr>
          <p:cNvPr id="4" name="Slide Number Placeholder 3"/>
          <p:cNvSpPr>
            <a:spLocks noGrp="1"/>
          </p:cNvSpPr>
          <p:nvPr>
            <p:ph type="sldNum" sz="quarter" idx="5"/>
          </p:nvPr>
        </p:nvSpPr>
        <p:spPr/>
        <p:txBody>
          <a:bodyPr/>
          <a:lstStyle/>
          <a:p>
            <a:fld id="{EF6D4E8F-758C-40E8-A209-ED4DE552BFB7}" type="slidenum">
              <a:rPr lang="en-GB" smtClean="0"/>
              <a:t>1</a:t>
            </a:fld>
            <a:endParaRPr lang="en-GB"/>
          </a:p>
        </p:txBody>
      </p:sp>
    </p:spTree>
    <p:extLst>
      <p:ext uri="{BB962C8B-B14F-4D97-AF65-F5344CB8AC3E}">
        <p14:creationId xmlns:p14="http://schemas.microsoft.com/office/powerpoint/2010/main" val="222569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Efa</a:t>
            </a:r>
            <a:r>
              <a:rPr lang="en-US"/>
              <a:t> mentions Hydrogen vehicles existing in the future, but they are already starting to be produced now. They use hydrogen – the most abundant chemical in the universe – as fuel. In the engine the hydrogen is combined with oxygen in the air and the chemical reaction produces electricity to power the vehicle. The only waste product is water! Hydrogen vehicles are great as they create their own electricity, as opposed to electric vehicles which require electricity to be created for them.</a:t>
            </a:r>
          </a:p>
          <a:p>
            <a:endParaRPr lang="en-US"/>
          </a:p>
          <a:p>
            <a:r>
              <a:rPr lang="en-US"/>
              <a:t>As an aside you can get the hydrogen for the fuel from urine, so maybe we’ll be driving wee powered cars in the future!</a:t>
            </a:r>
          </a:p>
          <a:p>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2</a:t>
            </a:fld>
            <a:endParaRPr lang="en-GB"/>
          </a:p>
        </p:txBody>
      </p:sp>
    </p:spTree>
    <p:extLst>
      <p:ext uri="{BB962C8B-B14F-4D97-AF65-F5344CB8AC3E}">
        <p14:creationId xmlns:p14="http://schemas.microsoft.com/office/powerpoint/2010/main" val="335967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Efa</a:t>
            </a:r>
            <a:r>
              <a:rPr lang="en-US"/>
              <a:t> mentions the Hyperloop in the video. This is a series of tunnels or tubes running all over the world, with pods zooming around inside. The pods will run on magnets and the tubes will be like a vacuum meaning the pods can travel further and faster on less power. The pods could be powered by solar, wind or another sustainable method, and could travel up to 700mph, meaning an end of </a:t>
            </a:r>
            <a:r>
              <a:rPr lang="en-US" err="1"/>
              <a:t>aeroplanes</a:t>
            </a:r>
            <a:r>
              <a:rPr lang="en-US"/>
              <a:t> maybe.</a:t>
            </a:r>
          </a:p>
          <a:p>
            <a:r>
              <a:rPr lang="en-US"/>
              <a:t>The hyperloop is already being tested today</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3</a:t>
            </a:fld>
            <a:endParaRPr lang="en-GB"/>
          </a:p>
        </p:txBody>
      </p:sp>
    </p:spTree>
    <p:extLst>
      <p:ext uri="{BB962C8B-B14F-4D97-AF65-F5344CB8AC3E}">
        <p14:creationId xmlns:p14="http://schemas.microsoft.com/office/powerpoint/2010/main" val="371155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Airships being made today produce 75% less emissions that </a:t>
            </a:r>
            <a:r>
              <a:rPr lang="en-US" err="1"/>
              <a:t>aeroplanes</a:t>
            </a:r>
            <a:r>
              <a:rPr lang="en-US"/>
              <a:t> – in the future this amount will be even less if hydrogen fuel is used.</a:t>
            </a:r>
          </a:p>
          <a:p>
            <a:r>
              <a:rPr lang="en-US"/>
              <a:t>An airship can carry up to 200 people, but in the future could perhaps include swimming pools, gyms… – it’ll be like giant floating hotel taking people across the World </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4</a:t>
            </a:fld>
            <a:endParaRPr lang="en-GB"/>
          </a:p>
        </p:txBody>
      </p:sp>
    </p:spTree>
    <p:extLst>
      <p:ext uri="{BB962C8B-B14F-4D97-AF65-F5344CB8AC3E}">
        <p14:creationId xmlns:p14="http://schemas.microsoft.com/office/powerpoint/2010/main" val="347219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Do we actually need to travel anywhere anymore? We’re speaking to schools all across Wales right now! Perhaps virtual worlds will be created which you can attend virtually without leaving your house. Want to go on holiday to Iceland – perhaps you can just visit all the sites virtually. Perhaps there will be a </a:t>
            </a:r>
            <a:r>
              <a:rPr lang="en-US" err="1"/>
              <a:t>smellovision</a:t>
            </a:r>
            <a:r>
              <a:rPr lang="en-US"/>
              <a:t> to bring the smells as well and Icelandic food will be delivered to your door as part of the experience. A good way to travel – what do you think?</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5</a:t>
            </a:fld>
            <a:endParaRPr lang="en-GB"/>
          </a:p>
        </p:txBody>
      </p:sp>
    </p:spTree>
    <p:extLst>
      <p:ext uri="{BB962C8B-B14F-4D97-AF65-F5344CB8AC3E}">
        <p14:creationId xmlns:p14="http://schemas.microsoft.com/office/powerpoint/2010/main" val="55529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Straight from science fiction right? Maybe not… Scientists have already teleported single particles over 300 miles! Now teleporting a person is a lot harder than a single particle, but who knows what the future holds.</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6</a:t>
            </a:fld>
            <a:endParaRPr lang="en-GB"/>
          </a:p>
        </p:txBody>
      </p:sp>
    </p:spTree>
    <p:extLst>
      <p:ext uri="{BB962C8B-B14F-4D97-AF65-F5344CB8AC3E}">
        <p14:creationId xmlns:p14="http://schemas.microsoft.com/office/powerpoint/2010/main" val="23895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we imagine it, we can work to create it. My idea is a skateboard covered in moss, and small plants, that harnesses the power of photosynthesis to power the board. It also has a small engine that rapidly decomposes apple cores and banana peel to generate electricity to power the board up steep hills. But because active travel is good, you can still use it like  a normal skateboard and push it along yourself to stay fit.</a:t>
            </a:r>
          </a:p>
          <a:p>
            <a:r>
              <a:rPr lang="en-US"/>
              <a:t>Needs a better name though! If anyone can help me come up with one they can have a 50% stake in my company!</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7</a:t>
            </a:fld>
            <a:endParaRPr lang="en-GB"/>
          </a:p>
        </p:txBody>
      </p:sp>
    </p:spTree>
    <p:extLst>
      <p:ext uri="{BB962C8B-B14F-4D97-AF65-F5344CB8AC3E}">
        <p14:creationId xmlns:p14="http://schemas.microsoft.com/office/powerpoint/2010/main" val="333222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DFA55"/>
        </a:solidFill>
        <a:effectLst/>
      </p:bgPr>
    </p:bg>
    <p:spTree>
      <p:nvGrpSpPr>
        <p:cNvPr id="1" name=""/>
        <p:cNvGrpSpPr/>
        <p:nvPr/>
      </p:nvGrpSpPr>
      <p:grpSpPr>
        <a:xfrm>
          <a:off x="0" y="0"/>
          <a:ext cx="0" cy="0"/>
          <a:chOff x="0" y="0"/>
          <a:chExt cx="0" cy="0"/>
        </a:xfrm>
      </p:grpSpPr>
      <p:sp>
        <p:nvSpPr>
          <p:cNvPr id="11" name="Image"/>
          <p:cNvSpPr>
            <a:spLocks noGrp="1"/>
          </p:cNvSpPr>
          <p:nvPr>
            <p:ph type="pic" idx="21"/>
          </p:nvPr>
        </p:nvSpPr>
        <p:spPr>
          <a:xfrm>
            <a:off x="-1" y="-1549400"/>
            <a:ext cx="24384001" cy="13716000"/>
          </a:xfrm>
          <a:prstGeom prst="rect">
            <a:avLst/>
          </a:prstGeom>
        </p:spPr>
        <p:txBody>
          <a:bodyPr lIns="91439" tIns="45719" rIns="91439" bIns="45719">
            <a:noAutofit/>
          </a:bodyPr>
          <a:lstStyle/>
          <a:p>
            <a:endParaRPr/>
          </a:p>
        </p:txBody>
      </p:sp>
      <p:sp>
        <p:nvSpPr>
          <p:cNvPr id="12" name="Insert presentation title here"/>
          <p:cNvSpPr txBox="1">
            <a:spLocks noGrp="1"/>
          </p:cNvSpPr>
          <p:nvPr>
            <p:ph type="body" sz="half" idx="22"/>
          </p:nvPr>
        </p:nvSpPr>
        <p:spPr>
          <a:xfrm>
            <a:off x="2721698" y="3566159"/>
            <a:ext cx="18940604" cy="6583682"/>
          </a:xfrm>
          <a:prstGeom prst="rect">
            <a:avLst/>
          </a:prstGeom>
        </p:spPr>
        <p:txBody>
          <a:bodyPr anchor="ctr">
            <a:spAutoFit/>
          </a:bodyPr>
          <a:lstStyle>
            <a:lvl1pPr marL="0" indent="0" algn="ctr">
              <a:lnSpc>
                <a:spcPct val="60000"/>
              </a:lnSpc>
              <a:spcBef>
                <a:spcPts val="0"/>
              </a:spcBef>
              <a:buSzTx/>
              <a:buNone/>
              <a:defRPr sz="25000" cap="all">
                <a:solidFill>
                  <a:srgbClr val="304C1B"/>
                </a:solidFill>
                <a:latin typeface="Söhne Schmal Bold"/>
                <a:ea typeface="Söhne Schmal Bold"/>
                <a:cs typeface="Söhne Schmal Bold"/>
                <a:sym typeface="Söhne Schmal Bold"/>
              </a:defRPr>
            </a:lvl1pPr>
          </a:lstStyle>
          <a:p>
            <a:r>
              <a:t>Insert presentation title here</a:t>
            </a:r>
          </a:p>
        </p:txBody>
      </p:sp>
      <p:pic>
        <p:nvPicPr>
          <p:cNvPr id="13" name="Image" descr="Image"/>
          <p:cNvPicPr>
            <a:picLocks noChangeAspect="1"/>
          </p:cNvPicPr>
          <p:nvPr/>
        </p:nvPicPr>
        <p:blipFill>
          <a:blip r:embed="rId2"/>
          <a:stretch>
            <a:fillRect/>
          </a:stretch>
        </p:blipFill>
        <p:spPr>
          <a:xfrm>
            <a:off x="10924097" y="521160"/>
            <a:ext cx="2535806" cy="851336"/>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39" name="Lorem ipsum dolor sit amet, consectetur adipiscing elit, sed eiusmod tempor incididunt ut labore et dolore magna aliqua.…"/>
          <p:cNvSpPr txBox="1">
            <a:spLocks noGrp="1"/>
          </p:cNvSpPr>
          <p:nvPr>
            <p:ph type="body" idx="21"/>
          </p:nvPr>
        </p:nvSpPr>
        <p:spPr>
          <a:xfrm>
            <a:off x="1146898" y="2456179"/>
            <a:ext cx="18940604" cy="8651241"/>
          </a:xfrm>
          <a:prstGeom prst="rect">
            <a:avLst/>
          </a:prstGeom>
        </p:spPr>
        <p:txBody>
          <a:bodyPr anchor="ctr">
            <a:spAutoFit/>
          </a:bodyPr>
          <a:lstStyle/>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10/17/22</a:t>
            </a:fld>
            <a:endParaRPr lang="en-US"/>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a:xfrm>
            <a:off x="12001499" y="13076008"/>
            <a:ext cx="384721" cy="379591"/>
          </a:xfrm>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283017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2" r:id="rId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55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2D45AC-CE93-8DFB-DC12-019980AACF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45197" y="3950135"/>
            <a:ext cx="16893606" cy="7775535"/>
          </a:xfrm>
          <a:prstGeom prst="rect">
            <a:avLst/>
          </a:prstGeom>
        </p:spPr>
      </p:pic>
      <p:pic>
        <p:nvPicPr>
          <p:cNvPr id="12" name="Picture 11" descr="A green and black sign&#10;&#10;Description automatically generated with medium confidence">
            <a:extLst>
              <a:ext uri="{FF2B5EF4-FFF2-40B4-BE49-F238E27FC236}">
                <a16:creationId xmlns:a16="http://schemas.microsoft.com/office/drawing/2014/main" id="{7D4173B2-C379-B386-9863-447FC1268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7537" y="522300"/>
            <a:ext cx="4406152" cy="1926042"/>
          </a:xfrm>
          <a:prstGeom prst="rect">
            <a:avLst/>
          </a:prstGeom>
        </p:spPr>
      </p:pic>
    </p:spTree>
    <p:extLst>
      <p:ext uri="{BB962C8B-B14F-4D97-AF65-F5344CB8AC3E}">
        <p14:creationId xmlns:p14="http://schemas.microsoft.com/office/powerpoint/2010/main" val="14079105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C6AE3B7-FFB2-403C-4A3D-D86068CAEBFC}"/>
              </a:ext>
            </a:extLst>
          </p:cNvPr>
          <p:cNvGrpSpPr/>
          <p:nvPr/>
        </p:nvGrpSpPr>
        <p:grpSpPr>
          <a:xfrm>
            <a:off x="846710" y="286328"/>
            <a:ext cx="10141540" cy="13143344"/>
            <a:chOff x="6908788" y="175490"/>
            <a:chExt cx="10141540" cy="13143344"/>
          </a:xfrm>
        </p:grpSpPr>
        <p:sp>
          <p:nvSpPr>
            <p:cNvPr id="7" name="TextBox 6">
              <a:extLst>
                <a:ext uri="{FF2B5EF4-FFF2-40B4-BE49-F238E27FC236}">
                  <a16:creationId xmlns:a16="http://schemas.microsoft.com/office/drawing/2014/main" id="{19BDD429-70B6-A30C-70BF-4D3D2B333302}"/>
                </a:ext>
              </a:extLst>
            </p:cNvPr>
            <p:cNvSpPr txBox="1"/>
            <p:nvPr/>
          </p:nvSpPr>
          <p:spPr>
            <a:xfrm rot="19650151">
              <a:off x="7369069" y="7380571"/>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8" name="TextBox 7">
              <a:extLst>
                <a:ext uri="{FF2B5EF4-FFF2-40B4-BE49-F238E27FC236}">
                  <a16:creationId xmlns:a16="http://schemas.microsoft.com/office/drawing/2014/main" id="{119E0E6D-9247-03C1-EFE8-4CF1DBA4071B}"/>
                </a:ext>
              </a:extLst>
            </p:cNvPr>
            <p:cNvSpPr txBox="1"/>
            <p:nvPr/>
          </p:nvSpPr>
          <p:spPr>
            <a:xfrm rot="19650151">
              <a:off x="7369067" y="8574839"/>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9" name="TextBox 8">
              <a:extLst>
                <a:ext uri="{FF2B5EF4-FFF2-40B4-BE49-F238E27FC236}">
                  <a16:creationId xmlns:a16="http://schemas.microsoft.com/office/drawing/2014/main" id="{A834DD6E-DBAD-6D75-FD70-5A70D12BE9BB}"/>
                </a:ext>
              </a:extLst>
            </p:cNvPr>
            <p:cNvSpPr txBox="1"/>
            <p:nvPr/>
          </p:nvSpPr>
          <p:spPr>
            <a:xfrm rot="19650151">
              <a:off x="7369065" y="9769107"/>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11" name="TextBox 10">
              <a:extLst>
                <a:ext uri="{FF2B5EF4-FFF2-40B4-BE49-F238E27FC236}">
                  <a16:creationId xmlns:a16="http://schemas.microsoft.com/office/drawing/2014/main" id="{6B169F25-7371-1480-A944-F6E847E88FE9}"/>
                </a:ext>
              </a:extLst>
            </p:cNvPr>
            <p:cNvSpPr txBox="1"/>
            <p:nvPr/>
          </p:nvSpPr>
          <p:spPr>
            <a:xfrm rot="19650151">
              <a:off x="7369063" y="11014611"/>
              <a:ext cx="1173018" cy="919401"/>
            </a:xfrm>
            <a:prstGeom prst="roundRect">
              <a:avLst/>
            </a:prstGeom>
            <a:solidFill>
              <a:srgbClr val="FFFF00"/>
            </a:solidFill>
          </p:spPr>
          <p:txBody>
            <a:bodyPr wrap="square" rtlCol="0">
              <a:spAutoFit/>
            </a:bodyPr>
            <a:lstStyle/>
            <a:p>
              <a:pPr algn="ctr"/>
              <a:endParaRPr lang="en-GB" sz="4800"/>
            </a:p>
          </p:txBody>
        </p:sp>
        <p:sp>
          <p:nvSpPr>
            <p:cNvPr id="20" name="Rectangle: Rounded Corners 3">
              <a:extLst>
                <a:ext uri="{FF2B5EF4-FFF2-40B4-BE49-F238E27FC236}">
                  <a16:creationId xmlns:a16="http://schemas.microsoft.com/office/drawing/2014/main" id="{2E6A986E-0577-1AFB-B36C-939ACDAAE5C8}"/>
                </a:ext>
              </a:extLst>
            </p:cNvPr>
            <p:cNvSpPr/>
            <p:nvPr/>
          </p:nvSpPr>
          <p:spPr>
            <a:xfrm>
              <a:off x="6908800" y="17549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21" name="Rectangle: Rounded Corners 4">
              <a:extLst>
                <a:ext uri="{FF2B5EF4-FFF2-40B4-BE49-F238E27FC236}">
                  <a16:creationId xmlns:a16="http://schemas.microsoft.com/office/drawing/2014/main" id="{03B2737C-51F8-AE5B-F32D-98DED7C79F60}"/>
                </a:ext>
              </a:extLst>
            </p:cNvPr>
            <p:cNvSpPr/>
            <p:nvPr/>
          </p:nvSpPr>
          <p:spPr>
            <a:xfrm>
              <a:off x="7795485"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44" name="TextBox 43">
              <a:extLst>
                <a:ext uri="{FF2B5EF4-FFF2-40B4-BE49-F238E27FC236}">
                  <a16:creationId xmlns:a16="http://schemas.microsoft.com/office/drawing/2014/main" id="{57629FA0-E34D-1ABC-B06D-6899E0104A1D}"/>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45" name="TextBox 44">
              <a:extLst>
                <a:ext uri="{FF2B5EF4-FFF2-40B4-BE49-F238E27FC236}">
                  <a16:creationId xmlns:a16="http://schemas.microsoft.com/office/drawing/2014/main" id="{87D20CF4-1CF8-6712-5590-7C4BD273CC2C}"/>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46" name="TextBox 45">
              <a:extLst>
                <a:ext uri="{FF2B5EF4-FFF2-40B4-BE49-F238E27FC236}">
                  <a16:creationId xmlns:a16="http://schemas.microsoft.com/office/drawing/2014/main" id="{A8AEB93E-434F-DF4D-D437-3FBF90804F9A}"/>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47" name="TextBox 46">
              <a:extLst>
                <a:ext uri="{FF2B5EF4-FFF2-40B4-BE49-F238E27FC236}">
                  <a16:creationId xmlns:a16="http://schemas.microsoft.com/office/drawing/2014/main" id="{D883F4AD-4573-DB36-EC78-DB565E9A649A}"/>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48" name="TextBox 47">
              <a:extLst>
                <a:ext uri="{FF2B5EF4-FFF2-40B4-BE49-F238E27FC236}">
                  <a16:creationId xmlns:a16="http://schemas.microsoft.com/office/drawing/2014/main" id="{8BA92BF8-6050-CF20-FD2B-9A2A245B3E5F}"/>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49" name="TextBox 48">
              <a:extLst>
                <a:ext uri="{FF2B5EF4-FFF2-40B4-BE49-F238E27FC236}">
                  <a16:creationId xmlns:a16="http://schemas.microsoft.com/office/drawing/2014/main" id="{32180A01-C8B6-0104-0DDA-1C30D557558C}"/>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50" name="TextBox 49">
              <a:extLst>
                <a:ext uri="{FF2B5EF4-FFF2-40B4-BE49-F238E27FC236}">
                  <a16:creationId xmlns:a16="http://schemas.microsoft.com/office/drawing/2014/main" id="{1C54302A-A258-6970-0B6A-8F3987F2249B}"/>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51" name="TextBox 50">
              <a:extLst>
                <a:ext uri="{FF2B5EF4-FFF2-40B4-BE49-F238E27FC236}">
                  <a16:creationId xmlns:a16="http://schemas.microsoft.com/office/drawing/2014/main" id="{181A5A6D-D7DA-0A7F-C74F-D9F1FF081CC0}"/>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52" name="TextBox 51">
              <a:extLst>
                <a:ext uri="{FF2B5EF4-FFF2-40B4-BE49-F238E27FC236}">
                  <a16:creationId xmlns:a16="http://schemas.microsoft.com/office/drawing/2014/main" id="{CC4BB2A9-A2F9-498D-3C60-E0B68B192032}"/>
                </a:ext>
              </a:extLst>
            </p:cNvPr>
            <p:cNvSpPr txBox="1"/>
            <p:nvPr/>
          </p:nvSpPr>
          <p:spPr>
            <a:xfrm>
              <a:off x="7970978" y="829068"/>
              <a:ext cx="7934040" cy="2281476"/>
            </a:xfrm>
            <a:prstGeom prst="roundRect">
              <a:avLst/>
            </a:prstGeom>
            <a:solidFill>
              <a:schemeClr val="bg2">
                <a:lumMod val="25000"/>
              </a:schemeClr>
            </a:solidFill>
          </p:spPr>
          <p:txBody>
            <a:bodyPr wrap="square" rtlCol="0">
              <a:spAutoFit/>
            </a:bodyPr>
            <a:lstStyle/>
            <a:p>
              <a:pPr algn="ctr"/>
              <a:r>
                <a:rPr lang="en-US" sz="6400" b="1">
                  <a:solidFill>
                    <a:schemeClr val="bg1"/>
                  </a:solidFill>
                </a:rPr>
                <a:t>Hydrogen Vehicles</a:t>
              </a:r>
              <a:endParaRPr lang="en-GB" sz="6400" b="1">
                <a:solidFill>
                  <a:schemeClr val="bg1"/>
                </a:solidFill>
              </a:endParaRPr>
            </a:p>
          </p:txBody>
        </p:sp>
        <p:sp>
          <p:nvSpPr>
            <p:cNvPr id="53" name="Rectangle: Rounded Corners 21">
              <a:extLst>
                <a:ext uri="{FF2B5EF4-FFF2-40B4-BE49-F238E27FC236}">
                  <a16:creationId xmlns:a16="http://schemas.microsoft.com/office/drawing/2014/main" id="{45FEF9D4-73B6-88F4-9455-C07624A15DDD}"/>
                </a:ext>
              </a:extLst>
            </p:cNvPr>
            <p:cNvSpPr/>
            <p:nvPr/>
          </p:nvSpPr>
          <p:spPr>
            <a:xfrm>
              <a:off x="6908794" y="17549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54" name="Rectangle: Rounded Corners 22">
              <a:extLst>
                <a:ext uri="{FF2B5EF4-FFF2-40B4-BE49-F238E27FC236}">
                  <a16:creationId xmlns:a16="http://schemas.microsoft.com/office/drawing/2014/main" id="{F36A45AE-CFE3-AE37-0337-0E12BC734FC6}"/>
                </a:ext>
              </a:extLst>
            </p:cNvPr>
            <p:cNvSpPr/>
            <p:nvPr/>
          </p:nvSpPr>
          <p:spPr>
            <a:xfrm>
              <a:off x="7795479"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55" name="TextBox 54">
              <a:extLst>
                <a:ext uri="{FF2B5EF4-FFF2-40B4-BE49-F238E27FC236}">
                  <a16:creationId xmlns:a16="http://schemas.microsoft.com/office/drawing/2014/main" id="{143EAFE6-53BE-F605-7BEA-AADA08F20364}"/>
                </a:ext>
              </a:extLst>
            </p:cNvPr>
            <p:cNvSpPr txBox="1"/>
            <p:nvPr/>
          </p:nvSpPr>
          <p:spPr>
            <a:xfrm>
              <a:off x="7970974"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56" name="TextBox 55">
              <a:extLst>
                <a:ext uri="{FF2B5EF4-FFF2-40B4-BE49-F238E27FC236}">
                  <a16:creationId xmlns:a16="http://schemas.microsoft.com/office/drawing/2014/main" id="{538D4335-BDB7-07A9-33E0-CCA73A6F3299}"/>
                </a:ext>
              </a:extLst>
            </p:cNvPr>
            <p:cNvSpPr txBox="1"/>
            <p:nvPr/>
          </p:nvSpPr>
          <p:spPr>
            <a:xfrm>
              <a:off x="7970974"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57" name="TextBox 56">
              <a:extLst>
                <a:ext uri="{FF2B5EF4-FFF2-40B4-BE49-F238E27FC236}">
                  <a16:creationId xmlns:a16="http://schemas.microsoft.com/office/drawing/2014/main" id="{146BF4D2-301B-6B71-B308-C98925BE0FE1}"/>
                </a:ext>
              </a:extLst>
            </p:cNvPr>
            <p:cNvSpPr txBox="1"/>
            <p:nvPr/>
          </p:nvSpPr>
          <p:spPr>
            <a:xfrm>
              <a:off x="7970974"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58" name="TextBox 57">
              <a:extLst>
                <a:ext uri="{FF2B5EF4-FFF2-40B4-BE49-F238E27FC236}">
                  <a16:creationId xmlns:a16="http://schemas.microsoft.com/office/drawing/2014/main" id="{8D5A7E37-A290-BA2E-4C48-FE5D007B99EE}"/>
                </a:ext>
              </a:extLst>
            </p:cNvPr>
            <p:cNvSpPr txBox="1"/>
            <p:nvPr/>
          </p:nvSpPr>
          <p:spPr>
            <a:xfrm>
              <a:off x="7970972"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59" name="TextBox 58">
              <a:extLst>
                <a:ext uri="{FF2B5EF4-FFF2-40B4-BE49-F238E27FC236}">
                  <a16:creationId xmlns:a16="http://schemas.microsoft.com/office/drawing/2014/main" id="{93492AC5-0D49-9713-7224-BF41E7333397}"/>
                </a:ext>
              </a:extLst>
            </p:cNvPr>
            <p:cNvSpPr txBox="1"/>
            <p:nvPr/>
          </p:nvSpPr>
          <p:spPr>
            <a:xfrm>
              <a:off x="14898249" y="7504984"/>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60" name="TextBox 59">
              <a:extLst>
                <a:ext uri="{FF2B5EF4-FFF2-40B4-BE49-F238E27FC236}">
                  <a16:creationId xmlns:a16="http://schemas.microsoft.com/office/drawing/2014/main" id="{AAFD909B-82DE-B9E2-5F79-3CC0210D5415}"/>
                </a:ext>
              </a:extLst>
            </p:cNvPr>
            <p:cNvSpPr txBox="1"/>
            <p:nvPr/>
          </p:nvSpPr>
          <p:spPr>
            <a:xfrm>
              <a:off x="14898247" y="8699252"/>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62" name="TextBox 61">
              <a:extLst>
                <a:ext uri="{FF2B5EF4-FFF2-40B4-BE49-F238E27FC236}">
                  <a16:creationId xmlns:a16="http://schemas.microsoft.com/office/drawing/2014/main" id="{7F473AA6-D2D7-0D28-684D-D67DC697590B}"/>
                </a:ext>
              </a:extLst>
            </p:cNvPr>
            <p:cNvSpPr txBox="1"/>
            <p:nvPr/>
          </p:nvSpPr>
          <p:spPr>
            <a:xfrm>
              <a:off x="14898245" y="9893520"/>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63" name="TextBox 62">
              <a:extLst>
                <a:ext uri="{FF2B5EF4-FFF2-40B4-BE49-F238E27FC236}">
                  <a16:creationId xmlns:a16="http://schemas.microsoft.com/office/drawing/2014/main" id="{1078458C-FD77-8B18-785A-32563B47C4C0}"/>
                </a:ext>
              </a:extLst>
            </p:cNvPr>
            <p:cNvSpPr txBox="1"/>
            <p:nvPr/>
          </p:nvSpPr>
          <p:spPr>
            <a:xfrm>
              <a:off x="14898243" y="11139024"/>
              <a:ext cx="1173018" cy="919401"/>
            </a:xfrm>
            <a:prstGeom prst="roundRect">
              <a:avLst/>
            </a:prstGeom>
            <a:solidFill>
              <a:srgbClr val="FFFF00"/>
            </a:solidFill>
          </p:spPr>
          <p:txBody>
            <a:bodyPr wrap="square" rtlCol="0">
              <a:spAutoFit/>
            </a:bodyPr>
            <a:lstStyle/>
            <a:p>
              <a:pPr algn="ctr"/>
              <a:endParaRPr lang="en-GB" sz="4800"/>
            </a:p>
          </p:txBody>
        </p:sp>
        <p:sp>
          <p:nvSpPr>
            <p:cNvPr id="64" name="TextBox 63">
              <a:extLst>
                <a:ext uri="{FF2B5EF4-FFF2-40B4-BE49-F238E27FC236}">
                  <a16:creationId xmlns:a16="http://schemas.microsoft.com/office/drawing/2014/main" id="{0AF117EA-7807-9D06-4E26-316F46724B0C}"/>
                </a:ext>
              </a:extLst>
            </p:cNvPr>
            <p:cNvSpPr txBox="1"/>
            <p:nvPr/>
          </p:nvSpPr>
          <p:spPr>
            <a:xfrm>
              <a:off x="7970972" y="829068"/>
              <a:ext cx="7934040" cy="2281476"/>
            </a:xfrm>
            <a:prstGeom prst="roundRect">
              <a:avLst/>
            </a:prstGeom>
            <a:solidFill>
              <a:schemeClr val="bg2">
                <a:lumMod val="25000"/>
              </a:schemeClr>
            </a:solidFill>
          </p:spPr>
          <p:txBody>
            <a:bodyPr wrap="square" rtlCol="0">
              <a:spAutoFit/>
            </a:bodyPr>
            <a:lstStyle/>
            <a:p>
              <a:pPr algn="ctr"/>
              <a:r>
                <a:rPr lang="en-US" sz="6400" b="1">
                  <a:solidFill>
                    <a:schemeClr val="bg1"/>
                  </a:solidFill>
                </a:rPr>
                <a:t>Hydrogen Vehicles</a:t>
              </a:r>
              <a:endParaRPr lang="en-GB" sz="6400" b="1">
                <a:solidFill>
                  <a:schemeClr val="bg1"/>
                </a:solidFill>
              </a:endParaRPr>
            </a:p>
          </p:txBody>
        </p:sp>
        <p:sp>
          <p:nvSpPr>
            <p:cNvPr id="65" name="Rectangle: Rounded Corners 74">
              <a:extLst>
                <a:ext uri="{FF2B5EF4-FFF2-40B4-BE49-F238E27FC236}">
                  <a16:creationId xmlns:a16="http://schemas.microsoft.com/office/drawing/2014/main" id="{A535FC8E-D879-6027-7022-2171423D284E}"/>
                </a:ext>
              </a:extLst>
            </p:cNvPr>
            <p:cNvSpPr/>
            <p:nvPr/>
          </p:nvSpPr>
          <p:spPr>
            <a:xfrm>
              <a:off x="6908788" y="17549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66" name="Rectangle: Rounded Corners 75">
              <a:extLst>
                <a:ext uri="{FF2B5EF4-FFF2-40B4-BE49-F238E27FC236}">
                  <a16:creationId xmlns:a16="http://schemas.microsoft.com/office/drawing/2014/main" id="{4806F562-FD26-106C-E0E6-674E8D0B6006}"/>
                </a:ext>
              </a:extLst>
            </p:cNvPr>
            <p:cNvSpPr/>
            <p:nvPr/>
          </p:nvSpPr>
          <p:spPr>
            <a:xfrm>
              <a:off x="7795473"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67" name="TextBox 66">
              <a:extLst>
                <a:ext uri="{FF2B5EF4-FFF2-40B4-BE49-F238E27FC236}">
                  <a16:creationId xmlns:a16="http://schemas.microsoft.com/office/drawing/2014/main" id="{7732D6A9-EF6E-3763-F587-487F5552591F}"/>
                </a:ext>
              </a:extLst>
            </p:cNvPr>
            <p:cNvSpPr txBox="1"/>
            <p:nvPr/>
          </p:nvSpPr>
          <p:spPr>
            <a:xfrm>
              <a:off x="7970968" y="7479366"/>
              <a:ext cx="5994400" cy="919401"/>
            </a:xfrm>
            <a:prstGeom prst="roundRect">
              <a:avLst/>
            </a:prstGeom>
            <a:solidFill>
              <a:schemeClr val="bg1"/>
            </a:solidFill>
          </p:spPr>
          <p:txBody>
            <a:bodyPr wrap="square" rtlCol="0">
              <a:spAutoFit/>
            </a:bodyPr>
            <a:lstStyle/>
            <a:p>
              <a:r>
                <a:rPr lang="en-GB" sz="4800" dirty="0" err="1">
                  <a:solidFill>
                    <a:srgbClr val="202124"/>
                  </a:solidFill>
                </a:rPr>
                <a:t>Cynaladwyedd</a:t>
              </a:r>
              <a:endParaRPr lang="en-GB" sz="4800" dirty="0"/>
            </a:p>
          </p:txBody>
        </p:sp>
        <p:sp>
          <p:nvSpPr>
            <p:cNvPr id="68" name="TextBox 67">
              <a:extLst>
                <a:ext uri="{FF2B5EF4-FFF2-40B4-BE49-F238E27FC236}">
                  <a16:creationId xmlns:a16="http://schemas.microsoft.com/office/drawing/2014/main" id="{45FDE272-E956-A968-D0B3-257429A0727D}"/>
                </a:ext>
              </a:extLst>
            </p:cNvPr>
            <p:cNvSpPr txBox="1"/>
            <p:nvPr/>
          </p:nvSpPr>
          <p:spPr>
            <a:xfrm>
              <a:off x="7970968" y="8699253"/>
              <a:ext cx="5994400" cy="919401"/>
            </a:xfrm>
            <a:prstGeom prst="roundRect">
              <a:avLst/>
            </a:prstGeom>
            <a:solidFill>
              <a:schemeClr val="bg1"/>
            </a:solidFill>
          </p:spPr>
          <p:txBody>
            <a:bodyPr wrap="square" rtlCol="0">
              <a:spAutoFit/>
            </a:bodyPr>
            <a:lstStyle/>
            <a:p>
              <a:r>
                <a:rPr lang="en-GB" sz="4800" dirty="0" err="1">
                  <a:solidFill>
                    <a:srgbClr val="202124"/>
                  </a:solidFill>
                </a:rPr>
                <a:t>Cyflymder</a:t>
              </a:r>
              <a:endParaRPr lang="en-GB" sz="4800" dirty="0"/>
            </a:p>
          </p:txBody>
        </p:sp>
        <p:sp>
          <p:nvSpPr>
            <p:cNvPr id="69" name="TextBox 68">
              <a:extLst>
                <a:ext uri="{FF2B5EF4-FFF2-40B4-BE49-F238E27FC236}">
                  <a16:creationId xmlns:a16="http://schemas.microsoft.com/office/drawing/2014/main" id="{FE0A9C31-9E2D-2E02-EA0F-D673F1E03BC1}"/>
                </a:ext>
              </a:extLst>
            </p:cNvPr>
            <p:cNvSpPr txBox="1"/>
            <p:nvPr/>
          </p:nvSpPr>
          <p:spPr>
            <a:xfrm>
              <a:off x="7970968" y="9919139"/>
              <a:ext cx="5994400" cy="919401"/>
            </a:xfrm>
            <a:prstGeom prst="roundRect">
              <a:avLst/>
            </a:prstGeom>
            <a:solidFill>
              <a:schemeClr val="bg1"/>
            </a:solidFill>
          </p:spPr>
          <p:txBody>
            <a:bodyPr wrap="square" rtlCol="0">
              <a:spAutoFit/>
            </a:bodyPr>
            <a:lstStyle/>
            <a:p>
              <a:r>
                <a:rPr lang="en-US" sz="4800" dirty="0" err="1"/>
                <a:t>Tebygolrwydd</a:t>
              </a:r>
              <a:endParaRPr lang="en-GB" sz="4800" dirty="0"/>
            </a:p>
          </p:txBody>
        </p:sp>
        <p:sp>
          <p:nvSpPr>
            <p:cNvPr id="70" name="TextBox 69">
              <a:extLst>
                <a:ext uri="{FF2B5EF4-FFF2-40B4-BE49-F238E27FC236}">
                  <a16:creationId xmlns:a16="http://schemas.microsoft.com/office/drawing/2014/main" id="{AA557EDE-1DE7-3471-65D4-7E5502A72E28}"/>
                </a:ext>
              </a:extLst>
            </p:cNvPr>
            <p:cNvSpPr txBox="1"/>
            <p:nvPr/>
          </p:nvSpPr>
          <p:spPr>
            <a:xfrm>
              <a:off x="7970966" y="11139024"/>
              <a:ext cx="5994400" cy="919401"/>
            </a:xfrm>
            <a:prstGeom prst="roundRect">
              <a:avLst/>
            </a:prstGeom>
            <a:solidFill>
              <a:srgbClr val="FFFF00"/>
            </a:solidFill>
          </p:spPr>
          <p:txBody>
            <a:bodyPr wrap="square" rtlCol="0">
              <a:spAutoFit/>
            </a:bodyPr>
            <a:lstStyle/>
            <a:p>
              <a:r>
                <a:rPr lang="en-US" sz="4800" dirty="0"/>
                <a:t>Waw </a:t>
              </a:r>
              <a:r>
                <a:rPr lang="en-US" sz="4800" dirty="0" err="1"/>
                <a:t>Ffactor</a:t>
              </a:r>
              <a:endParaRPr lang="en-GB" sz="4800" dirty="0"/>
            </a:p>
          </p:txBody>
        </p:sp>
        <p:sp>
          <p:nvSpPr>
            <p:cNvPr id="71" name="TextBox 70">
              <a:extLst>
                <a:ext uri="{FF2B5EF4-FFF2-40B4-BE49-F238E27FC236}">
                  <a16:creationId xmlns:a16="http://schemas.microsoft.com/office/drawing/2014/main" id="{D3395540-0A28-989D-9428-52F32C1D6303}"/>
                </a:ext>
              </a:extLst>
            </p:cNvPr>
            <p:cNvSpPr txBox="1"/>
            <p:nvPr/>
          </p:nvSpPr>
          <p:spPr>
            <a:xfrm>
              <a:off x="14898243" y="7504984"/>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72" name="TextBox 71">
              <a:extLst>
                <a:ext uri="{FF2B5EF4-FFF2-40B4-BE49-F238E27FC236}">
                  <a16:creationId xmlns:a16="http://schemas.microsoft.com/office/drawing/2014/main" id="{A87A5B2A-DFDD-56FD-6BCE-76586A6AE9F2}"/>
                </a:ext>
              </a:extLst>
            </p:cNvPr>
            <p:cNvSpPr txBox="1"/>
            <p:nvPr/>
          </p:nvSpPr>
          <p:spPr>
            <a:xfrm>
              <a:off x="14898241" y="8699252"/>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73" name="TextBox 72">
              <a:extLst>
                <a:ext uri="{FF2B5EF4-FFF2-40B4-BE49-F238E27FC236}">
                  <a16:creationId xmlns:a16="http://schemas.microsoft.com/office/drawing/2014/main" id="{5AF268B9-359A-102E-DD4E-AF685607CB9A}"/>
                </a:ext>
              </a:extLst>
            </p:cNvPr>
            <p:cNvSpPr txBox="1"/>
            <p:nvPr/>
          </p:nvSpPr>
          <p:spPr>
            <a:xfrm>
              <a:off x="14898239" y="9893520"/>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74" name="TextBox 73">
              <a:extLst>
                <a:ext uri="{FF2B5EF4-FFF2-40B4-BE49-F238E27FC236}">
                  <a16:creationId xmlns:a16="http://schemas.microsoft.com/office/drawing/2014/main" id="{083CEFBE-F6E2-3EF8-7866-AE0B062DA288}"/>
                </a:ext>
              </a:extLst>
            </p:cNvPr>
            <p:cNvSpPr txBox="1"/>
            <p:nvPr/>
          </p:nvSpPr>
          <p:spPr>
            <a:xfrm>
              <a:off x="14898237" y="11139024"/>
              <a:ext cx="1173018" cy="919401"/>
            </a:xfrm>
            <a:prstGeom prst="roundRect">
              <a:avLst/>
            </a:prstGeom>
            <a:solidFill>
              <a:srgbClr val="FFFF00"/>
            </a:solidFill>
          </p:spPr>
          <p:txBody>
            <a:bodyPr wrap="square" rtlCol="0">
              <a:spAutoFit/>
            </a:bodyPr>
            <a:lstStyle/>
            <a:p>
              <a:pPr algn="ctr"/>
              <a:endParaRPr lang="en-GB" sz="4800"/>
            </a:p>
          </p:txBody>
        </p:sp>
        <p:sp>
          <p:nvSpPr>
            <p:cNvPr id="97" name="TextBox 96">
              <a:extLst>
                <a:ext uri="{FF2B5EF4-FFF2-40B4-BE49-F238E27FC236}">
                  <a16:creationId xmlns:a16="http://schemas.microsoft.com/office/drawing/2014/main" id="{1D9CAD6D-8162-B081-F480-651CCBB26F6F}"/>
                </a:ext>
              </a:extLst>
            </p:cNvPr>
            <p:cNvSpPr txBox="1"/>
            <p:nvPr/>
          </p:nvSpPr>
          <p:spPr>
            <a:xfrm>
              <a:off x="7587818" y="621680"/>
              <a:ext cx="8691091" cy="1191816"/>
            </a:xfrm>
            <a:prstGeom prst="roundRect">
              <a:avLst/>
            </a:prstGeom>
            <a:solidFill>
              <a:schemeClr val="bg2">
                <a:lumMod val="25000"/>
              </a:schemeClr>
            </a:solidFill>
          </p:spPr>
          <p:txBody>
            <a:bodyPr wrap="square" rtlCol="0">
              <a:spAutoFit/>
            </a:bodyPr>
            <a:lstStyle/>
            <a:p>
              <a:pPr algn="ctr"/>
              <a:r>
                <a:rPr lang="en-US" sz="6400" b="1" dirty="0" err="1">
                  <a:solidFill>
                    <a:schemeClr val="bg1"/>
                  </a:solidFill>
                </a:rPr>
                <a:t>Cerbydau</a:t>
              </a:r>
              <a:r>
                <a:rPr lang="en-US" sz="6400" b="1" dirty="0">
                  <a:solidFill>
                    <a:schemeClr val="bg1"/>
                  </a:solidFill>
                </a:rPr>
                <a:t> Hydrogen</a:t>
              </a:r>
              <a:endParaRPr lang="en-GB" sz="6400" b="1" dirty="0">
                <a:solidFill>
                  <a:schemeClr val="bg1"/>
                </a:solidFill>
              </a:endParaRPr>
            </a:p>
          </p:txBody>
        </p:sp>
      </p:grpSp>
      <p:sp>
        <p:nvSpPr>
          <p:cNvPr id="178" name="TextBox 177">
            <a:extLst>
              <a:ext uri="{FF2B5EF4-FFF2-40B4-BE49-F238E27FC236}">
                <a16:creationId xmlns:a16="http://schemas.microsoft.com/office/drawing/2014/main" id="{25B633D3-5332-02B4-1306-BEC2CBA7FB4A}"/>
              </a:ext>
            </a:extLst>
          </p:cNvPr>
          <p:cNvSpPr txBox="1"/>
          <p:nvPr/>
        </p:nvSpPr>
        <p:spPr>
          <a:xfrm>
            <a:off x="11303806" y="215870"/>
            <a:ext cx="5987447"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Eisoes</a:t>
            </a:r>
            <a:r>
              <a:rPr lang="en-US" sz="6600" dirty="0">
                <a:solidFill>
                  <a:srgbClr val="F29E8E"/>
                </a:solidFill>
              </a:rPr>
              <a:t> </a:t>
            </a:r>
            <a:r>
              <a:rPr lang="en-US" sz="6600" dirty="0" err="1">
                <a:solidFill>
                  <a:srgbClr val="F29E8E"/>
                </a:solidFill>
              </a:rPr>
              <a:t>yn</a:t>
            </a:r>
            <a:r>
              <a:rPr lang="en-US" sz="6600" dirty="0">
                <a:solidFill>
                  <a:srgbClr val="F29E8E"/>
                </a:solidFill>
              </a:rPr>
              <a:t> </a:t>
            </a:r>
            <a:r>
              <a:rPr lang="en-US" sz="6600" dirty="0" err="1">
                <a:solidFill>
                  <a:srgbClr val="F29E8E"/>
                </a:solidFill>
              </a:rPr>
              <a:t>cael</a:t>
            </a:r>
            <a:r>
              <a:rPr lang="en-US" sz="6600" dirty="0">
                <a:solidFill>
                  <a:srgbClr val="F29E8E"/>
                </a:solidFill>
              </a:rPr>
              <a:t> </a:t>
            </a:r>
            <a:r>
              <a:rPr lang="en-US" sz="6600" dirty="0" err="1">
                <a:solidFill>
                  <a:srgbClr val="F29E8E"/>
                </a:solidFill>
              </a:rPr>
              <a:t>eu</a:t>
            </a:r>
            <a:r>
              <a:rPr lang="en-US" sz="6600" dirty="0">
                <a:solidFill>
                  <a:srgbClr val="F29E8E"/>
                </a:solidFill>
              </a:rPr>
              <a:t> </a:t>
            </a:r>
            <a:r>
              <a:rPr lang="en-US" sz="6600" dirty="0" err="1">
                <a:solidFill>
                  <a:srgbClr val="F29E8E"/>
                </a:solidFill>
              </a:rPr>
              <a:t>cynhyrchu</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179" name="TextBox 178">
            <a:extLst>
              <a:ext uri="{FF2B5EF4-FFF2-40B4-BE49-F238E27FC236}">
                <a16:creationId xmlns:a16="http://schemas.microsoft.com/office/drawing/2014/main" id="{0A7BAA9B-A52C-E7E4-9BEA-9BB9C0D0E4B5}"/>
              </a:ext>
            </a:extLst>
          </p:cNvPr>
          <p:cNvSpPr txBox="1"/>
          <p:nvPr/>
        </p:nvSpPr>
        <p:spPr>
          <a:xfrm>
            <a:off x="16846202" y="2588952"/>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Unig</a:t>
            </a:r>
            <a:r>
              <a:rPr lang="en-US" sz="6600" dirty="0">
                <a:solidFill>
                  <a:srgbClr val="F29E8E"/>
                </a:solidFill>
              </a:rPr>
              <a:t> </a:t>
            </a:r>
            <a:r>
              <a:rPr lang="en-US" sz="6600" dirty="0" err="1">
                <a:solidFill>
                  <a:srgbClr val="F29E8E"/>
                </a:solidFill>
              </a:rPr>
              <a:t>wastraff</a:t>
            </a:r>
            <a:r>
              <a:rPr lang="en-US" sz="6600" dirty="0">
                <a:solidFill>
                  <a:srgbClr val="F29E8E"/>
                </a:solidFill>
              </a:rPr>
              <a:t> </a:t>
            </a:r>
            <a:r>
              <a:rPr lang="en-US" sz="6600" dirty="0" err="1">
                <a:solidFill>
                  <a:srgbClr val="F29E8E"/>
                </a:solidFill>
              </a:rPr>
              <a:t>yw</a:t>
            </a:r>
            <a:r>
              <a:rPr lang="en-US" sz="6600" dirty="0">
                <a:solidFill>
                  <a:srgbClr val="F29E8E"/>
                </a:solidFill>
              </a:rPr>
              <a:t> </a:t>
            </a:r>
            <a:r>
              <a:rPr lang="en-US" sz="6600" dirty="0" err="1">
                <a:solidFill>
                  <a:srgbClr val="F29E8E"/>
                </a:solidFill>
              </a:rPr>
              <a:t>dŵr</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180" name="TextBox 179">
            <a:extLst>
              <a:ext uri="{FF2B5EF4-FFF2-40B4-BE49-F238E27FC236}">
                <a16:creationId xmlns:a16="http://schemas.microsoft.com/office/drawing/2014/main" id="{D7E3D065-0FCE-D84C-6EC0-8AA267FF1EF7}"/>
              </a:ext>
            </a:extLst>
          </p:cNvPr>
          <p:cNvSpPr txBox="1"/>
          <p:nvPr/>
        </p:nvSpPr>
        <p:spPr>
          <a:xfrm>
            <a:off x="11293361" y="5910738"/>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Cynhyrchu</a:t>
            </a:r>
            <a:r>
              <a:rPr lang="en-US" sz="6600" dirty="0">
                <a:solidFill>
                  <a:srgbClr val="F29E8E"/>
                </a:solidFill>
              </a:rPr>
              <a:t> </a:t>
            </a:r>
            <a:r>
              <a:rPr lang="en-US" sz="6600" dirty="0" err="1">
                <a:solidFill>
                  <a:srgbClr val="F29E8E"/>
                </a:solidFill>
              </a:rPr>
              <a:t>trydan</a:t>
            </a:r>
            <a:r>
              <a:rPr lang="en-US" sz="6600" dirty="0">
                <a:solidFill>
                  <a:srgbClr val="F29E8E"/>
                </a:solidFill>
              </a:rPr>
              <a:t> </a:t>
            </a:r>
            <a:r>
              <a:rPr lang="en-US" sz="6600" dirty="0" err="1">
                <a:solidFill>
                  <a:srgbClr val="F29E8E"/>
                </a:solidFill>
              </a:rPr>
              <a:t>eu</a:t>
            </a:r>
            <a:r>
              <a:rPr lang="en-US" sz="6600" dirty="0">
                <a:solidFill>
                  <a:srgbClr val="F29E8E"/>
                </a:solidFill>
              </a:rPr>
              <a:t> </a:t>
            </a:r>
            <a:r>
              <a:rPr lang="en-US" sz="6600" dirty="0" err="1">
                <a:solidFill>
                  <a:srgbClr val="F29E8E"/>
                </a:solidFill>
              </a:rPr>
              <a:t>hun</a:t>
            </a:r>
            <a:r>
              <a:rPr lang="en-US" sz="6600" dirty="0">
                <a:solidFill>
                  <a:srgbClr val="F29E8E"/>
                </a:solidFill>
              </a:rPr>
              <a:t> </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181" name="TextBox 180">
            <a:extLst>
              <a:ext uri="{FF2B5EF4-FFF2-40B4-BE49-F238E27FC236}">
                <a16:creationId xmlns:a16="http://schemas.microsoft.com/office/drawing/2014/main" id="{ACE0B6B3-8811-126D-ABFB-891C4FA722FA}"/>
              </a:ext>
            </a:extLst>
          </p:cNvPr>
          <p:cNvSpPr txBox="1"/>
          <p:nvPr/>
        </p:nvSpPr>
        <p:spPr>
          <a:xfrm>
            <a:off x="16918885" y="8850422"/>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Tebyg</a:t>
            </a:r>
            <a:r>
              <a:rPr lang="en-US" sz="6600" dirty="0">
                <a:solidFill>
                  <a:srgbClr val="F29E8E"/>
                </a:solidFill>
              </a:rPr>
              <a:t> </a:t>
            </a:r>
            <a:r>
              <a:rPr lang="en-US" sz="6600" dirty="0" err="1">
                <a:solidFill>
                  <a:srgbClr val="F29E8E"/>
                </a:solidFill>
              </a:rPr>
              <a:t>i</a:t>
            </a:r>
            <a:r>
              <a:rPr lang="en-US" sz="6600" dirty="0">
                <a:solidFill>
                  <a:srgbClr val="F29E8E"/>
                </a:solidFill>
              </a:rPr>
              <a:t> </a:t>
            </a:r>
            <a:r>
              <a:rPr lang="en-US" sz="6600" dirty="0" err="1">
                <a:solidFill>
                  <a:srgbClr val="F29E8E"/>
                </a:solidFill>
              </a:rPr>
              <a:t>gerbyd</a:t>
            </a:r>
            <a:r>
              <a:rPr lang="en-US" sz="6600" dirty="0">
                <a:solidFill>
                  <a:srgbClr val="F29E8E"/>
                </a:solidFill>
              </a:rPr>
              <a:t> </a:t>
            </a:r>
            <a:r>
              <a:rPr lang="en-US" sz="6600" dirty="0" err="1">
                <a:solidFill>
                  <a:srgbClr val="F29E8E"/>
                </a:solidFill>
              </a:rPr>
              <a:t>cyffredin</a:t>
            </a:r>
            <a:endParaRPr lang="en-US" sz="6600" b="0" i="0" u="none" strike="noStrike" cap="none" spc="0" normalizeH="0" baseline="0" dirty="0">
              <a:ln>
                <a:noFill/>
              </a:ln>
              <a:solidFill>
                <a:srgbClr val="F29E8E"/>
              </a:solidFill>
              <a:effectLst/>
              <a:uFillTx/>
              <a:latin typeface="+mn-lt"/>
              <a:ea typeface="+mn-ea"/>
              <a:cs typeface="+mn-cs"/>
            </a:endParaRPr>
          </a:p>
        </p:txBody>
      </p:sp>
    </p:spTree>
    <p:extLst>
      <p:ext uri="{BB962C8B-B14F-4D97-AF65-F5344CB8AC3E}">
        <p14:creationId xmlns:p14="http://schemas.microsoft.com/office/powerpoint/2010/main" val="38648537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FAE071-184F-2E1C-45BD-C23E531C1095}"/>
              </a:ext>
            </a:extLst>
          </p:cNvPr>
          <p:cNvGrpSpPr/>
          <p:nvPr/>
        </p:nvGrpSpPr>
        <p:grpSpPr>
          <a:xfrm>
            <a:off x="846722" y="286328"/>
            <a:ext cx="10141528" cy="13143344"/>
            <a:chOff x="6862610" y="117884"/>
            <a:chExt cx="10141528" cy="13143344"/>
          </a:xfrm>
        </p:grpSpPr>
        <p:sp>
          <p:nvSpPr>
            <p:cNvPr id="6" name="Rectangle: Rounded Corners 3">
              <a:extLst>
                <a:ext uri="{FF2B5EF4-FFF2-40B4-BE49-F238E27FC236}">
                  <a16:creationId xmlns:a16="http://schemas.microsoft.com/office/drawing/2014/main" id="{CB927179-F896-B1A5-77E3-A89CD4EEDE28}"/>
                </a:ext>
              </a:extLst>
            </p:cNvPr>
            <p:cNvSpPr/>
            <p:nvPr/>
          </p:nvSpPr>
          <p:spPr>
            <a:xfrm>
              <a:off x="6862610" y="117884"/>
              <a:ext cx="10141528" cy="13143344"/>
            </a:xfrm>
            <a:prstGeom prst="roundRect">
              <a:avLst/>
            </a:prstGeom>
            <a:solidFill>
              <a:schemeClr val="bg2">
                <a:lumMod val="25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7" name="Rectangle: Rounded Corners 4">
              <a:extLst>
                <a:ext uri="{FF2B5EF4-FFF2-40B4-BE49-F238E27FC236}">
                  <a16:creationId xmlns:a16="http://schemas.microsoft.com/office/drawing/2014/main" id="{B85BACA5-9BF8-8045-D9DC-5B57C9DF9BEC}"/>
                </a:ext>
              </a:extLst>
            </p:cNvPr>
            <p:cNvSpPr/>
            <p:nvPr/>
          </p:nvSpPr>
          <p:spPr>
            <a:xfrm>
              <a:off x="7795485"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8" name="TextBox 7">
              <a:extLst>
                <a:ext uri="{FF2B5EF4-FFF2-40B4-BE49-F238E27FC236}">
                  <a16:creationId xmlns:a16="http://schemas.microsoft.com/office/drawing/2014/main" id="{3ED310CA-96F0-B5C0-416B-64F822E53986}"/>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GB" sz="4800" dirty="0" err="1">
                  <a:solidFill>
                    <a:srgbClr val="202124"/>
                  </a:solidFill>
                </a:rPr>
                <a:t>Cynaladwyedd</a:t>
              </a:r>
              <a:endParaRPr lang="en-GB" sz="4800" dirty="0"/>
            </a:p>
          </p:txBody>
        </p:sp>
        <p:sp>
          <p:nvSpPr>
            <p:cNvPr id="9" name="TextBox 8">
              <a:extLst>
                <a:ext uri="{FF2B5EF4-FFF2-40B4-BE49-F238E27FC236}">
                  <a16:creationId xmlns:a16="http://schemas.microsoft.com/office/drawing/2014/main" id="{90D029F8-18D6-E42D-BB5A-BBF63AC146DD}"/>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GB" sz="4800" dirty="0" err="1">
                  <a:solidFill>
                    <a:srgbClr val="202124"/>
                  </a:solidFill>
                </a:rPr>
                <a:t>Cyflymder</a:t>
              </a:r>
              <a:endParaRPr lang="en-GB" sz="4800" dirty="0"/>
            </a:p>
          </p:txBody>
        </p:sp>
        <p:sp>
          <p:nvSpPr>
            <p:cNvPr id="11" name="TextBox 10">
              <a:extLst>
                <a:ext uri="{FF2B5EF4-FFF2-40B4-BE49-F238E27FC236}">
                  <a16:creationId xmlns:a16="http://schemas.microsoft.com/office/drawing/2014/main" id="{99CFF8D7-D464-F6C2-8DF2-BF9E352B6C70}"/>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dirty="0" err="1"/>
                <a:t>Tebygolrwydd</a:t>
              </a:r>
              <a:endParaRPr lang="en-GB" sz="4800" dirty="0"/>
            </a:p>
          </p:txBody>
        </p:sp>
        <p:sp>
          <p:nvSpPr>
            <p:cNvPr id="20" name="TextBox 19">
              <a:extLst>
                <a:ext uri="{FF2B5EF4-FFF2-40B4-BE49-F238E27FC236}">
                  <a16:creationId xmlns:a16="http://schemas.microsoft.com/office/drawing/2014/main" id="{CCE2A846-E2FE-C248-F548-B23BBC7FCFFA}"/>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dirty="0"/>
                <a:t>Waw </a:t>
              </a:r>
              <a:r>
                <a:rPr lang="en-US" sz="4800" dirty="0" err="1"/>
                <a:t>Ffactor</a:t>
              </a:r>
              <a:endParaRPr lang="en-GB" sz="4800" dirty="0"/>
            </a:p>
          </p:txBody>
        </p:sp>
        <p:sp>
          <p:nvSpPr>
            <p:cNvPr id="21" name="TextBox 20">
              <a:extLst>
                <a:ext uri="{FF2B5EF4-FFF2-40B4-BE49-F238E27FC236}">
                  <a16:creationId xmlns:a16="http://schemas.microsoft.com/office/drawing/2014/main" id="{5AC0B5FB-D629-5923-D117-312DB4C56812}"/>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dirty="0"/>
                <a:t>8</a:t>
              </a:r>
              <a:endParaRPr lang="en-GB" sz="4800" dirty="0"/>
            </a:p>
          </p:txBody>
        </p:sp>
        <p:sp>
          <p:nvSpPr>
            <p:cNvPr id="22" name="TextBox 21">
              <a:extLst>
                <a:ext uri="{FF2B5EF4-FFF2-40B4-BE49-F238E27FC236}">
                  <a16:creationId xmlns:a16="http://schemas.microsoft.com/office/drawing/2014/main" id="{C035EB89-EB15-CAF4-FE23-D13B5A333193}"/>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10</a:t>
              </a:r>
              <a:endParaRPr lang="en-GB" sz="4800"/>
            </a:p>
          </p:txBody>
        </p:sp>
        <p:sp>
          <p:nvSpPr>
            <p:cNvPr id="23" name="TextBox 22">
              <a:extLst>
                <a:ext uri="{FF2B5EF4-FFF2-40B4-BE49-F238E27FC236}">
                  <a16:creationId xmlns:a16="http://schemas.microsoft.com/office/drawing/2014/main" id="{3BF269B2-62DC-0E3E-867B-8F9A22C34F7B}"/>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24" name="TextBox 23">
              <a:extLst>
                <a:ext uri="{FF2B5EF4-FFF2-40B4-BE49-F238E27FC236}">
                  <a16:creationId xmlns:a16="http://schemas.microsoft.com/office/drawing/2014/main" id="{7E9DF7C2-F9ED-0947-498C-CAEAA04250D9}"/>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5" name="TextBox 24">
              <a:extLst>
                <a:ext uri="{FF2B5EF4-FFF2-40B4-BE49-F238E27FC236}">
                  <a16:creationId xmlns:a16="http://schemas.microsoft.com/office/drawing/2014/main" id="{1911C567-93A2-0B4D-B0F3-06FF77B41D91}"/>
                </a:ext>
              </a:extLst>
            </p:cNvPr>
            <p:cNvSpPr txBox="1"/>
            <p:nvPr/>
          </p:nvSpPr>
          <p:spPr>
            <a:xfrm>
              <a:off x="7970978" y="829068"/>
              <a:ext cx="7934040" cy="1191816"/>
            </a:xfrm>
            <a:prstGeom prst="roundRect">
              <a:avLst/>
            </a:prstGeom>
            <a:solidFill>
              <a:schemeClr val="bg2">
                <a:lumMod val="25000"/>
              </a:schemeClr>
            </a:solidFill>
          </p:spPr>
          <p:txBody>
            <a:bodyPr wrap="square" rtlCol="0">
              <a:spAutoFit/>
            </a:bodyPr>
            <a:lstStyle/>
            <a:p>
              <a:pPr algn="ctr"/>
              <a:r>
                <a:rPr lang="en-US" sz="6400" b="1" dirty="0" err="1">
                  <a:solidFill>
                    <a:schemeClr val="bg1"/>
                  </a:solidFill>
                </a:rPr>
                <a:t>Yr</a:t>
              </a:r>
              <a:r>
                <a:rPr lang="en-US" sz="6400" b="1" dirty="0">
                  <a:solidFill>
                    <a:schemeClr val="bg1"/>
                  </a:solidFill>
                </a:rPr>
                <a:t> Hyperloop</a:t>
              </a:r>
              <a:endParaRPr lang="en-GB" sz="6400" b="1" dirty="0">
                <a:solidFill>
                  <a:schemeClr val="bg1"/>
                </a:solidFill>
              </a:endParaRPr>
            </a:p>
          </p:txBody>
        </p:sp>
      </p:grpSp>
      <p:sp>
        <p:nvSpPr>
          <p:cNvPr id="46" name="TextBox 45">
            <a:extLst>
              <a:ext uri="{FF2B5EF4-FFF2-40B4-BE49-F238E27FC236}">
                <a16:creationId xmlns:a16="http://schemas.microsoft.com/office/drawing/2014/main" id="{EE275AE4-E360-AB98-B6BB-D8B5EFE58BF1}"/>
              </a:ext>
            </a:extLst>
          </p:cNvPr>
          <p:cNvSpPr txBox="1"/>
          <p:nvPr/>
        </p:nvSpPr>
        <p:spPr>
          <a:xfrm>
            <a:off x="11419922" y="1327684"/>
            <a:ext cx="5987447" cy="157247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700 </a:t>
            </a:r>
            <a:r>
              <a:rPr lang="en-US" sz="6600" dirty="0" err="1">
                <a:solidFill>
                  <a:srgbClr val="F29E8E"/>
                </a:solidFill>
              </a:rPr>
              <a:t>mya</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7" name="TextBox 46">
            <a:extLst>
              <a:ext uri="{FF2B5EF4-FFF2-40B4-BE49-F238E27FC236}">
                <a16:creationId xmlns:a16="http://schemas.microsoft.com/office/drawing/2014/main" id="{76F14F84-A333-3BF4-2D2C-803802CE1F0B}"/>
              </a:ext>
            </a:extLst>
          </p:cNvPr>
          <p:cNvSpPr txBox="1"/>
          <p:nvPr/>
        </p:nvSpPr>
        <p:spPr>
          <a:xfrm>
            <a:off x="16656604" y="7159022"/>
            <a:ext cx="6880674" cy="5857121"/>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Bydd</a:t>
            </a:r>
            <a:r>
              <a:rPr lang="en-US" sz="6600" dirty="0">
                <a:solidFill>
                  <a:srgbClr val="F29E8E"/>
                </a:solidFill>
              </a:rPr>
              <a:t> </a:t>
            </a:r>
            <a:r>
              <a:rPr lang="en-US" sz="6600" dirty="0" err="1">
                <a:solidFill>
                  <a:srgbClr val="F29E8E"/>
                </a:solidFill>
              </a:rPr>
              <a:t>yn</a:t>
            </a:r>
            <a:r>
              <a:rPr lang="en-US" sz="6600" dirty="0">
                <a:solidFill>
                  <a:srgbClr val="F29E8E"/>
                </a:solidFill>
              </a:rPr>
              <a:t> </a:t>
            </a:r>
            <a:r>
              <a:rPr lang="en-US" sz="6600" dirty="0" err="1">
                <a:solidFill>
                  <a:srgbClr val="F29E8E"/>
                </a:solidFill>
              </a:rPr>
              <a:t>defnyddio</a:t>
            </a:r>
            <a:r>
              <a:rPr lang="en-US" sz="6600" dirty="0">
                <a:solidFill>
                  <a:srgbClr val="F29E8E"/>
                </a:solidFill>
              </a:rPr>
              <a:t> </a:t>
            </a:r>
            <a:r>
              <a:rPr lang="en-US" sz="6600" dirty="0" err="1">
                <a:solidFill>
                  <a:srgbClr val="F29E8E"/>
                </a:solidFill>
              </a:rPr>
              <a:t>tanwydd</a:t>
            </a:r>
            <a:r>
              <a:rPr lang="en-US" sz="6600" dirty="0">
                <a:solidFill>
                  <a:srgbClr val="F29E8E"/>
                </a:solidFill>
              </a:rPr>
              <a:t> </a:t>
            </a:r>
            <a:r>
              <a:rPr lang="en-US" sz="6600" dirty="0" err="1">
                <a:solidFill>
                  <a:srgbClr val="F29E8E"/>
                </a:solidFill>
              </a:rPr>
              <a:t>cynaliadwy</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48" name="TextBox 47">
            <a:extLst>
              <a:ext uri="{FF2B5EF4-FFF2-40B4-BE49-F238E27FC236}">
                <a16:creationId xmlns:a16="http://schemas.microsoft.com/office/drawing/2014/main" id="{365D0DFD-E7FA-75A9-72B0-04520F16C120}"/>
              </a:ext>
            </a:extLst>
          </p:cNvPr>
          <p:cNvSpPr txBox="1"/>
          <p:nvPr/>
        </p:nvSpPr>
        <p:spPr>
          <a:xfrm>
            <a:off x="17407369" y="2503143"/>
            <a:ext cx="5987447"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Rhedeg</a:t>
            </a:r>
            <a:r>
              <a:rPr lang="en-US" sz="6600" dirty="0">
                <a:solidFill>
                  <a:srgbClr val="F29E8E"/>
                </a:solidFill>
              </a:rPr>
              <a:t> </a:t>
            </a:r>
            <a:r>
              <a:rPr lang="en-US" sz="6600" dirty="0" err="1">
                <a:solidFill>
                  <a:srgbClr val="F29E8E"/>
                </a:solidFill>
              </a:rPr>
              <a:t>ar</a:t>
            </a:r>
            <a:r>
              <a:rPr lang="en-US" sz="6600" dirty="0">
                <a:solidFill>
                  <a:srgbClr val="F29E8E"/>
                </a:solidFill>
              </a:rPr>
              <a:t> </a:t>
            </a:r>
            <a:r>
              <a:rPr lang="en-US" sz="6600" dirty="0" err="1">
                <a:solidFill>
                  <a:srgbClr val="F29E8E"/>
                </a:solidFill>
              </a:rPr>
              <a:t>fagnedau</a:t>
            </a:r>
            <a:r>
              <a:rPr lang="en-US" sz="6600" dirty="0">
                <a:solidFill>
                  <a:srgbClr val="F29E8E"/>
                </a:solidFill>
              </a:rPr>
              <a:t> </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9" name="TextBox 48">
            <a:extLst>
              <a:ext uri="{FF2B5EF4-FFF2-40B4-BE49-F238E27FC236}">
                <a16:creationId xmlns:a16="http://schemas.microsoft.com/office/drawing/2014/main" id="{58C4010E-2D26-1ADF-7F8E-3921CBB7C9F4}"/>
              </a:ext>
            </a:extLst>
          </p:cNvPr>
          <p:cNvSpPr txBox="1"/>
          <p:nvPr/>
        </p:nvSpPr>
        <p:spPr>
          <a:xfrm>
            <a:off x="11124338" y="5106817"/>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a:solidFill>
                  <a:srgbClr val="F29E8E"/>
                </a:solidFill>
              </a:rPr>
              <a:t>Gall </a:t>
            </a:r>
            <a:r>
              <a:rPr lang="en-US" sz="6600" dirty="0" err="1">
                <a:solidFill>
                  <a:srgbClr val="F29E8E"/>
                </a:solidFill>
              </a:rPr>
              <a:t>fynd</a:t>
            </a:r>
            <a:r>
              <a:rPr lang="en-US" sz="6600" dirty="0">
                <a:solidFill>
                  <a:srgbClr val="F29E8E"/>
                </a:solidFill>
              </a:rPr>
              <a:t> </a:t>
            </a:r>
            <a:r>
              <a:rPr lang="en-US" sz="6600" dirty="0" err="1">
                <a:solidFill>
                  <a:srgbClr val="F29E8E"/>
                </a:solidFill>
              </a:rPr>
              <a:t>danddaearol</a:t>
            </a:r>
            <a:endParaRPr lang="en-US" sz="6600" b="0" i="0" u="none" strike="noStrike" cap="none" spc="0" normalizeH="0" baseline="0" dirty="0">
              <a:ln>
                <a:noFill/>
              </a:ln>
              <a:solidFill>
                <a:srgbClr val="F29E8E"/>
              </a:solidFill>
              <a:effectLst/>
              <a:uFillTx/>
              <a:latin typeface="+mn-lt"/>
              <a:ea typeface="+mn-ea"/>
              <a:cs typeface="+mn-cs"/>
            </a:endParaRPr>
          </a:p>
        </p:txBody>
      </p:sp>
    </p:spTree>
    <p:extLst>
      <p:ext uri="{BB962C8B-B14F-4D97-AF65-F5344CB8AC3E}">
        <p14:creationId xmlns:p14="http://schemas.microsoft.com/office/powerpoint/2010/main" val="28826038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24697C7-1778-0EBA-4272-52BE64A24159}"/>
              </a:ext>
            </a:extLst>
          </p:cNvPr>
          <p:cNvGrpSpPr/>
          <p:nvPr/>
        </p:nvGrpSpPr>
        <p:grpSpPr>
          <a:xfrm>
            <a:off x="846722" y="286328"/>
            <a:ext cx="10141528" cy="13143344"/>
            <a:chOff x="6908800" y="304800"/>
            <a:chExt cx="10141528" cy="13143344"/>
          </a:xfrm>
        </p:grpSpPr>
        <p:sp>
          <p:nvSpPr>
            <p:cNvPr id="6" name="Rectangle: Rounded Corners 3">
              <a:extLst>
                <a:ext uri="{FF2B5EF4-FFF2-40B4-BE49-F238E27FC236}">
                  <a16:creationId xmlns:a16="http://schemas.microsoft.com/office/drawing/2014/main" id="{7918EED7-C332-25D8-76CC-1FE4E2A67AF2}"/>
                </a:ext>
              </a:extLst>
            </p:cNvPr>
            <p:cNvSpPr/>
            <p:nvPr/>
          </p:nvSpPr>
          <p:spPr>
            <a:xfrm>
              <a:off x="6908800" y="30480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7" name="Rectangle: Rounded Corners 4">
              <a:extLst>
                <a:ext uri="{FF2B5EF4-FFF2-40B4-BE49-F238E27FC236}">
                  <a16:creationId xmlns:a16="http://schemas.microsoft.com/office/drawing/2014/main" id="{3BE65DB1-6ACC-5F85-D541-D479EAC95AF9}"/>
                </a:ext>
              </a:extLst>
            </p:cNvPr>
            <p:cNvSpPr/>
            <p:nvPr/>
          </p:nvSpPr>
          <p:spPr>
            <a:xfrm>
              <a:off x="7795485"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8" name="TextBox 7">
              <a:extLst>
                <a:ext uri="{FF2B5EF4-FFF2-40B4-BE49-F238E27FC236}">
                  <a16:creationId xmlns:a16="http://schemas.microsoft.com/office/drawing/2014/main" id="{1FA67BA6-AA9C-C923-3788-905748EA7CD8}"/>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GB" sz="4800" dirty="0" err="1">
                  <a:solidFill>
                    <a:srgbClr val="202124"/>
                  </a:solidFill>
                </a:rPr>
                <a:t>Cynaladwyedd</a:t>
              </a:r>
              <a:endParaRPr lang="en-GB" sz="4800" dirty="0"/>
            </a:p>
          </p:txBody>
        </p:sp>
        <p:sp>
          <p:nvSpPr>
            <p:cNvPr id="9" name="TextBox 8">
              <a:extLst>
                <a:ext uri="{FF2B5EF4-FFF2-40B4-BE49-F238E27FC236}">
                  <a16:creationId xmlns:a16="http://schemas.microsoft.com/office/drawing/2014/main" id="{9FE1A570-3700-07F3-9500-548B6C2F4AB2}"/>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GB" sz="4800" dirty="0" err="1">
                  <a:solidFill>
                    <a:srgbClr val="202124"/>
                  </a:solidFill>
                </a:rPr>
                <a:t>Cyflymder</a:t>
              </a:r>
              <a:endParaRPr lang="en-GB" sz="4800" dirty="0"/>
            </a:p>
          </p:txBody>
        </p:sp>
        <p:sp>
          <p:nvSpPr>
            <p:cNvPr id="11" name="TextBox 10">
              <a:extLst>
                <a:ext uri="{FF2B5EF4-FFF2-40B4-BE49-F238E27FC236}">
                  <a16:creationId xmlns:a16="http://schemas.microsoft.com/office/drawing/2014/main" id="{D2DDD6AD-9ECC-19F4-2806-475F6F487B55}"/>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dirty="0" err="1"/>
                <a:t>Tebygolrwydd</a:t>
              </a:r>
              <a:endParaRPr lang="en-GB" sz="4800" dirty="0"/>
            </a:p>
          </p:txBody>
        </p:sp>
        <p:sp>
          <p:nvSpPr>
            <p:cNvPr id="20" name="TextBox 19">
              <a:extLst>
                <a:ext uri="{FF2B5EF4-FFF2-40B4-BE49-F238E27FC236}">
                  <a16:creationId xmlns:a16="http://schemas.microsoft.com/office/drawing/2014/main" id="{28B95E60-9625-E096-2BF0-58171DC8212E}"/>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dirty="0"/>
                <a:t>Waw </a:t>
              </a:r>
              <a:r>
                <a:rPr lang="en-US" sz="4800" dirty="0" err="1"/>
                <a:t>Ffactor</a:t>
              </a:r>
              <a:endParaRPr lang="en-GB" sz="4800" dirty="0"/>
            </a:p>
          </p:txBody>
        </p:sp>
        <p:sp>
          <p:nvSpPr>
            <p:cNvPr id="21" name="TextBox 20">
              <a:extLst>
                <a:ext uri="{FF2B5EF4-FFF2-40B4-BE49-F238E27FC236}">
                  <a16:creationId xmlns:a16="http://schemas.microsoft.com/office/drawing/2014/main" id="{3172759A-3FF9-EE39-9896-CC9FB8080E7C}"/>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22" name="TextBox 21">
              <a:extLst>
                <a:ext uri="{FF2B5EF4-FFF2-40B4-BE49-F238E27FC236}">
                  <a16:creationId xmlns:a16="http://schemas.microsoft.com/office/drawing/2014/main" id="{E7C3B7A6-D115-66D8-AC33-D97DB185BCBA}"/>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3</a:t>
              </a:r>
              <a:endParaRPr lang="en-GB" sz="4800"/>
            </a:p>
          </p:txBody>
        </p:sp>
        <p:sp>
          <p:nvSpPr>
            <p:cNvPr id="23" name="TextBox 22">
              <a:extLst>
                <a:ext uri="{FF2B5EF4-FFF2-40B4-BE49-F238E27FC236}">
                  <a16:creationId xmlns:a16="http://schemas.microsoft.com/office/drawing/2014/main" id="{7D0B470C-3845-ABB9-545B-3C5656BF1DF4}"/>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24" name="TextBox 23">
              <a:extLst>
                <a:ext uri="{FF2B5EF4-FFF2-40B4-BE49-F238E27FC236}">
                  <a16:creationId xmlns:a16="http://schemas.microsoft.com/office/drawing/2014/main" id="{9787F980-3734-7E44-3B93-0CBC25C54803}"/>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5" name="TextBox 24">
              <a:extLst>
                <a:ext uri="{FF2B5EF4-FFF2-40B4-BE49-F238E27FC236}">
                  <a16:creationId xmlns:a16="http://schemas.microsoft.com/office/drawing/2014/main" id="{1DF8E688-D512-7638-DB6B-E4E5DA6E28F2}"/>
                </a:ext>
              </a:extLst>
            </p:cNvPr>
            <p:cNvSpPr txBox="1"/>
            <p:nvPr/>
          </p:nvSpPr>
          <p:spPr>
            <a:xfrm>
              <a:off x="7970978" y="829068"/>
              <a:ext cx="7934040" cy="1191816"/>
            </a:xfrm>
            <a:prstGeom prst="roundRect">
              <a:avLst/>
            </a:prstGeom>
            <a:solidFill>
              <a:schemeClr val="bg2">
                <a:lumMod val="25000"/>
              </a:schemeClr>
            </a:solidFill>
          </p:spPr>
          <p:txBody>
            <a:bodyPr wrap="square" rtlCol="0">
              <a:spAutoFit/>
            </a:bodyPr>
            <a:lstStyle/>
            <a:p>
              <a:pPr algn="ctr"/>
              <a:r>
                <a:rPr lang="en-US" sz="6400" b="1" dirty="0">
                  <a:solidFill>
                    <a:schemeClr val="bg1"/>
                  </a:solidFill>
                </a:rPr>
                <a:t>Eco-</a:t>
              </a:r>
              <a:r>
                <a:rPr lang="en-US" sz="6400" b="1" dirty="0" err="1">
                  <a:solidFill>
                    <a:schemeClr val="bg1"/>
                  </a:solidFill>
                </a:rPr>
                <a:t>Awyrlong</a:t>
              </a:r>
              <a:endParaRPr lang="en-GB" sz="6400" b="1" dirty="0">
                <a:solidFill>
                  <a:schemeClr val="bg1"/>
                </a:solidFill>
              </a:endParaRPr>
            </a:p>
          </p:txBody>
        </p:sp>
      </p:grpSp>
      <p:sp>
        <p:nvSpPr>
          <p:cNvPr id="43" name="TextBox 1">
            <a:extLst>
              <a:ext uri="{FF2B5EF4-FFF2-40B4-BE49-F238E27FC236}">
                <a16:creationId xmlns:a16="http://schemas.microsoft.com/office/drawing/2014/main" id="{4EB1130F-20CA-ADF0-9A1C-C39F74E5D232}"/>
              </a:ext>
            </a:extLst>
          </p:cNvPr>
          <p:cNvSpPr txBox="1"/>
          <p:nvPr/>
        </p:nvSpPr>
        <p:spPr>
          <a:xfrm>
            <a:off x="11337941" y="679266"/>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a:defRPr/>
            </a:lvl1pPr>
            <a:lvl2pPr>
              <a:defRPr/>
            </a:lvl2pPr>
            <a:lvl3pPr>
              <a:defRPr/>
            </a:lvl3pPr>
            <a:lvl4pPr>
              <a:defRPr/>
            </a:lvl4pPr>
            <a:lvl5pPr>
              <a:defRPr/>
            </a:lvl5pPr>
            <a:lvl6pPr>
              <a:defRPr/>
            </a:lvl6pPr>
            <a:lvl7pPr>
              <a:defRPr/>
            </a:lvl7pPr>
            <a:lvl8pPr>
              <a:defRPr/>
            </a:lvl8pPr>
            <a:lvl9pPr>
              <a:defRPr/>
            </a:lvl9pPr>
          </a:lstStyle>
          <a:p>
            <a:r>
              <a:rPr lang="en-US" sz="6600" dirty="0" err="1">
                <a:solidFill>
                  <a:srgbClr val="F29E8E"/>
                </a:solidFill>
              </a:rPr>
              <a:t>Fel</a:t>
            </a:r>
            <a:r>
              <a:rPr lang="en-US" sz="6600" dirty="0">
                <a:solidFill>
                  <a:srgbClr val="F29E8E"/>
                </a:solidFill>
              </a:rPr>
              <a:t> </a:t>
            </a:r>
            <a:r>
              <a:rPr lang="en-US" sz="6600" dirty="0" err="1">
                <a:solidFill>
                  <a:srgbClr val="F29E8E"/>
                </a:solidFill>
              </a:rPr>
              <a:t>mordaith</a:t>
            </a:r>
            <a:r>
              <a:rPr lang="en-US" sz="6600" dirty="0">
                <a:solidFill>
                  <a:srgbClr val="F29E8E"/>
                </a:solidFill>
              </a:rPr>
              <a:t> </a:t>
            </a:r>
            <a:r>
              <a:rPr lang="en-US" sz="6600" dirty="0" err="1">
                <a:solidFill>
                  <a:srgbClr val="F29E8E"/>
                </a:solidFill>
              </a:rPr>
              <a:t>yn</a:t>
            </a:r>
            <a:r>
              <a:rPr lang="en-US" sz="6600" dirty="0">
                <a:solidFill>
                  <a:srgbClr val="F29E8E"/>
                </a:solidFill>
              </a:rPr>
              <a:t> </a:t>
            </a:r>
            <a:r>
              <a:rPr lang="en-US" sz="6600" dirty="0" err="1">
                <a:solidFill>
                  <a:srgbClr val="F29E8E"/>
                </a:solidFill>
              </a:rPr>
              <a:t>yr</a:t>
            </a:r>
            <a:r>
              <a:rPr lang="en-US" sz="6600" dirty="0">
                <a:solidFill>
                  <a:srgbClr val="F29E8E"/>
                </a:solidFill>
              </a:rPr>
              <a:t> </a:t>
            </a:r>
            <a:r>
              <a:rPr lang="en-US" sz="6600" dirty="0" err="1">
                <a:solidFill>
                  <a:srgbClr val="F29E8E"/>
                </a:solidFill>
              </a:rPr>
              <a:t>awyr</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44" name="TextBox 2">
            <a:extLst>
              <a:ext uri="{FF2B5EF4-FFF2-40B4-BE49-F238E27FC236}">
                <a16:creationId xmlns:a16="http://schemas.microsoft.com/office/drawing/2014/main" id="{6C47B646-11F2-736C-57C9-786C590E47B7}"/>
              </a:ext>
            </a:extLst>
          </p:cNvPr>
          <p:cNvSpPr txBox="1"/>
          <p:nvPr/>
        </p:nvSpPr>
        <p:spPr>
          <a:xfrm>
            <a:off x="11337941" y="6220590"/>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a:defRPr/>
            </a:lvl1pPr>
            <a:lvl2pPr>
              <a:defRPr/>
            </a:lvl2pPr>
            <a:lvl3pPr>
              <a:defRPr/>
            </a:lvl3pPr>
            <a:lvl4pPr>
              <a:defRPr/>
            </a:lvl4pPr>
            <a:lvl5pPr>
              <a:defRPr/>
            </a:lvl5pPr>
            <a:lvl6pPr>
              <a:defRPr/>
            </a:lvl6pPr>
            <a:lvl7pPr>
              <a:defRPr/>
            </a:lvl7pPr>
            <a:lvl8pPr>
              <a:defRPr/>
            </a:lvl8pPr>
            <a:lvl9pPr>
              <a:defRPr/>
            </a:lvl9pPr>
          </a:lstStyle>
          <a:p>
            <a:r>
              <a:rPr kumimoji="0" lang="en-US" sz="6600" b="0" i="0" u="none" strike="noStrike" cap="none" spc="0" normalizeH="0" baseline="0" dirty="0">
                <a:ln>
                  <a:noFill/>
                </a:ln>
                <a:solidFill>
                  <a:srgbClr val="F29E8E"/>
                </a:solidFill>
                <a:effectLst/>
                <a:uFillTx/>
                <a:latin typeface="+mn-lt"/>
                <a:ea typeface="+mn-ea"/>
                <a:cs typeface="+mn-cs"/>
                <a:sym typeface="Helvetica Neue"/>
              </a:rPr>
              <a:t>75%</a:t>
            </a:r>
            <a:r>
              <a:rPr lang="en-US" sz="6600" dirty="0">
                <a:solidFill>
                  <a:srgbClr val="F29E8E"/>
                </a:solidFill>
              </a:rPr>
              <a:t>  </a:t>
            </a:r>
            <a:r>
              <a:rPr lang="en-US" sz="6600" dirty="0" err="1">
                <a:solidFill>
                  <a:srgbClr val="F29E8E"/>
                </a:solidFill>
              </a:rPr>
              <a:t>llai</a:t>
            </a:r>
            <a:r>
              <a:rPr lang="en-US" sz="6600" dirty="0">
                <a:solidFill>
                  <a:srgbClr val="F29E8E"/>
                </a:solidFill>
              </a:rPr>
              <a:t> o </a:t>
            </a:r>
            <a:r>
              <a:rPr lang="en-US" sz="6600" dirty="0" err="1">
                <a:solidFill>
                  <a:srgbClr val="F29E8E"/>
                </a:solidFill>
              </a:rPr>
              <a:t>allyrion</a:t>
            </a:r>
            <a:r>
              <a:rPr lang="en-US" sz="6600" dirty="0">
                <a:solidFill>
                  <a:srgbClr val="F29E8E"/>
                </a:solidFill>
              </a:rPr>
              <a:t> </a:t>
            </a:r>
            <a:r>
              <a:rPr lang="en-US" sz="6600" dirty="0" err="1">
                <a:solidFill>
                  <a:srgbClr val="F29E8E"/>
                </a:solidFill>
              </a:rPr>
              <a:t>nac</a:t>
            </a:r>
            <a:r>
              <a:rPr lang="en-US" sz="6600" dirty="0">
                <a:solidFill>
                  <a:srgbClr val="F29E8E"/>
                </a:solidFill>
              </a:rPr>
              <a:t> </a:t>
            </a:r>
            <a:r>
              <a:rPr lang="en-US" sz="6600" dirty="0" err="1">
                <a:solidFill>
                  <a:srgbClr val="F29E8E"/>
                </a:solidFill>
              </a:rPr>
              <a:t>awyren</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45" name="TextBox 3">
            <a:extLst>
              <a:ext uri="{FF2B5EF4-FFF2-40B4-BE49-F238E27FC236}">
                <a16:creationId xmlns:a16="http://schemas.microsoft.com/office/drawing/2014/main" id="{78B8A547-5A65-B457-7BE2-D8CB03EFF838}"/>
              </a:ext>
            </a:extLst>
          </p:cNvPr>
          <p:cNvSpPr txBox="1"/>
          <p:nvPr/>
        </p:nvSpPr>
        <p:spPr>
          <a:xfrm>
            <a:off x="17549831" y="2700950"/>
            <a:ext cx="5987447"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a:defRPr/>
            </a:lvl1pPr>
            <a:lvl2pPr>
              <a:defRPr/>
            </a:lvl2pPr>
            <a:lvl3pPr>
              <a:defRPr/>
            </a:lvl3pPr>
            <a:lvl4pPr>
              <a:defRPr/>
            </a:lvl4pPr>
            <a:lvl5pPr>
              <a:defRPr/>
            </a:lvl5pPr>
            <a:lvl6pPr>
              <a:defRPr/>
            </a:lvl6pPr>
            <a:lvl7pPr>
              <a:defRPr/>
            </a:lvl7pPr>
            <a:lvl8pPr>
              <a:defRPr/>
            </a:lvl8pPr>
            <a:lvl9pPr>
              <a:defRPr/>
            </a:lvl9pPr>
          </a:lstStyle>
          <a:p>
            <a:r>
              <a:rPr lang="en-US" sz="6600" dirty="0">
                <a:solidFill>
                  <a:srgbClr val="F29E8E"/>
                </a:solidFill>
              </a:rPr>
              <a:t>Gall </a:t>
            </a:r>
            <a:r>
              <a:rPr lang="en-US" sz="6600" dirty="0" err="1">
                <a:solidFill>
                  <a:srgbClr val="F29E8E"/>
                </a:solidFill>
              </a:rPr>
              <a:t>gario</a:t>
            </a:r>
            <a:r>
              <a:rPr lang="en-US" sz="6600" dirty="0">
                <a:solidFill>
                  <a:srgbClr val="F29E8E"/>
                </a:solidFill>
              </a:rPr>
              <a:t> 100oedd o </a:t>
            </a:r>
            <a:r>
              <a:rPr lang="en-US" sz="6600" dirty="0" err="1">
                <a:solidFill>
                  <a:srgbClr val="F29E8E"/>
                </a:solidFill>
              </a:rPr>
              <a:t>bobl</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46" name="TextBox 4">
            <a:extLst>
              <a:ext uri="{FF2B5EF4-FFF2-40B4-BE49-F238E27FC236}">
                <a16:creationId xmlns:a16="http://schemas.microsoft.com/office/drawing/2014/main" id="{FDFCB4AE-5EBB-9556-78C3-34C60BD6F140}"/>
              </a:ext>
            </a:extLst>
          </p:cNvPr>
          <p:cNvSpPr txBox="1"/>
          <p:nvPr/>
        </p:nvSpPr>
        <p:spPr>
          <a:xfrm>
            <a:off x="16656604" y="10947227"/>
            <a:ext cx="6880674" cy="157247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a:defRPr/>
            </a:lvl1pPr>
            <a:lvl2pPr>
              <a:defRPr/>
            </a:lvl2pPr>
            <a:lvl3pPr>
              <a:defRPr/>
            </a:lvl3pPr>
            <a:lvl4pPr>
              <a:defRPr/>
            </a:lvl4pPr>
            <a:lvl5pPr>
              <a:defRPr/>
            </a:lvl5pPr>
            <a:lvl6pPr>
              <a:defRPr/>
            </a:lvl6pPr>
            <a:lvl7pPr>
              <a:defRPr/>
            </a:lvl7pPr>
            <a:lvl8pPr>
              <a:defRPr/>
            </a:lvl8pPr>
            <a:lvl9pPr>
              <a:defRPr/>
            </a:lvl9pPr>
          </a:lstStyle>
          <a:p>
            <a:r>
              <a:rPr lang="en-US" sz="6600" dirty="0">
                <a:solidFill>
                  <a:srgbClr val="F29E8E"/>
                </a:solidFill>
              </a:rPr>
              <a:t> </a:t>
            </a:r>
            <a:r>
              <a:rPr lang="en-US" sz="6600" dirty="0" err="1">
                <a:solidFill>
                  <a:srgbClr val="F29E8E"/>
                </a:solidFill>
              </a:rPr>
              <a:t>Pyllau</a:t>
            </a:r>
            <a:r>
              <a:rPr lang="en-US" sz="6600" dirty="0">
                <a:solidFill>
                  <a:srgbClr val="F29E8E"/>
                </a:solidFill>
              </a:rPr>
              <a:t> </a:t>
            </a:r>
            <a:r>
              <a:rPr lang="en-US" sz="6600" dirty="0" err="1">
                <a:solidFill>
                  <a:srgbClr val="F29E8E"/>
                </a:solidFill>
              </a:rPr>
              <a:t>nofio</a:t>
            </a:r>
            <a:endParaRPr lang="en-US" sz="6600" b="0" i="0" u="none" strike="noStrike" cap="none" spc="0" normalizeH="0" baseline="0" dirty="0">
              <a:ln>
                <a:noFill/>
              </a:ln>
              <a:solidFill>
                <a:srgbClr val="F29E8E"/>
              </a:solidFill>
              <a:effectLst/>
              <a:uFillTx/>
              <a:latin typeface="+mn-lt"/>
              <a:ea typeface="+mn-ea"/>
              <a:cs typeface="+mn-cs"/>
            </a:endParaRPr>
          </a:p>
        </p:txBody>
      </p:sp>
    </p:spTree>
    <p:extLst>
      <p:ext uri="{BB962C8B-B14F-4D97-AF65-F5344CB8AC3E}">
        <p14:creationId xmlns:p14="http://schemas.microsoft.com/office/powerpoint/2010/main" val="6040702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FE6988-0E1F-7BD6-6594-9B823C5539F4}"/>
              </a:ext>
            </a:extLst>
          </p:cNvPr>
          <p:cNvGrpSpPr/>
          <p:nvPr/>
        </p:nvGrpSpPr>
        <p:grpSpPr>
          <a:xfrm>
            <a:off x="846722" y="267855"/>
            <a:ext cx="10141528" cy="13143344"/>
            <a:chOff x="6908800" y="286326"/>
            <a:chExt cx="10141528" cy="13143344"/>
          </a:xfrm>
        </p:grpSpPr>
        <p:sp>
          <p:nvSpPr>
            <p:cNvPr id="6" name="Rectangle: Rounded Corners 3">
              <a:extLst>
                <a:ext uri="{FF2B5EF4-FFF2-40B4-BE49-F238E27FC236}">
                  <a16:creationId xmlns:a16="http://schemas.microsoft.com/office/drawing/2014/main" id="{8A9EC7B7-5FAF-1472-864F-CCDA4399FF20}"/>
                </a:ext>
              </a:extLst>
            </p:cNvPr>
            <p:cNvSpPr/>
            <p:nvPr/>
          </p:nvSpPr>
          <p:spPr>
            <a:xfrm>
              <a:off x="6908800" y="286326"/>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7" name="Rectangle: Rounded Corners 4">
              <a:extLst>
                <a:ext uri="{FF2B5EF4-FFF2-40B4-BE49-F238E27FC236}">
                  <a16:creationId xmlns:a16="http://schemas.microsoft.com/office/drawing/2014/main" id="{DCC87501-0399-1A71-B479-2350737E5F4C}"/>
                </a:ext>
              </a:extLst>
            </p:cNvPr>
            <p:cNvSpPr/>
            <p:nvPr/>
          </p:nvSpPr>
          <p:spPr>
            <a:xfrm>
              <a:off x="7795485" y="2161309"/>
              <a:ext cx="8275782" cy="4696690"/>
            </a:xfrm>
            <a:prstGeom prst="roundRect">
              <a:avLst/>
            </a:prstGeom>
            <a:blipFill>
              <a:blip r:embed="rId3">
                <a:extLst>
                  <a:ext uri="{28A0092B-C50C-407E-A947-70E740481C1C}">
                    <a14:useLocalDpi xmlns:a14="http://schemas.microsoft.com/office/drawing/2010/main" val="0"/>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8" name="TextBox 7">
              <a:extLst>
                <a:ext uri="{FF2B5EF4-FFF2-40B4-BE49-F238E27FC236}">
                  <a16:creationId xmlns:a16="http://schemas.microsoft.com/office/drawing/2014/main" id="{E59FA1FB-5242-9A6B-8EE4-473A369E79C1}"/>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GB" sz="4800" dirty="0" err="1">
                  <a:solidFill>
                    <a:srgbClr val="202124"/>
                  </a:solidFill>
                </a:rPr>
                <a:t>Cynaladwyedd</a:t>
              </a:r>
              <a:endParaRPr lang="en-GB" sz="4800" dirty="0"/>
            </a:p>
          </p:txBody>
        </p:sp>
        <p:sp>
          <p:nvSpPr>
            <p:cNvPr id="9" name="TextBox 8">
              <a:extLst>
                <a:ext uri="{FF2B5EF4-FFF2-40B4-BE49-F238E27FC236}">
                  <a16:creationId xmlns:a16="http://schemas.microsoft.com/office/drawing/2014/main" id="{BBDDCF7A-B8B6-5771-28A7-9403A5883F0D}"/>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GB" sz="4800" dirty="0" err="1">
                  <a:solidFill>
                    <a:srgbClr val="202124"/>
                  </a:solidFill>
                </a:rPr>
                <a:t>Cyflymder</a:t>
              </a:r>
              <a:endParaRPr lang="en-GB" sz="4800" dirty="0"/>
            </a:p>
          </p:txBody>
        </p:sp>
        <p:sp>
          <p:nvSpPr>
            <p:cNvPr id="11" name="TextBox 10">
              <a:extLst>
                <a:ext uri="{FF2B5EF4-FFF2-40B4-BE49-F238E27FC236}">
                  <a16:creationId xmlns:a16="http://schemas.microsoft.com/office/drawing/2014/main" id="{A478EA22-4818-2589-D9F9-CFEE14AED1AF}"/>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dirty="0" err="1"/>
                <a:t>Tebygolrwydd</a:t>
              </a:r>
              <a:endParaRPr lang="en-GB" sz="4800" dirty="0"/>
            </a:p>
          </p:txBody>
        </p:sp>
        <p:sp>
          <p:nvSpPr>
            <p:cNvPr id="20" name="TextBox 19">
              <a:extLst>
                <a:ext uri="{FF2B5EF4-FFF2-40B4-BE49-F238E27FC236}">
                  <a16:creationId xmlns:a16="http://schemas.microsoft.com/office/drawing/2014/main" id="{E5B766EA-1E8A-4197-9E05-948A90EBA1EF}"/>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dirty="0"/>
                <a:t>Waw </a:t>
              </a:r>
              <a:r>
                <a:rPr lang="en-US" sz="4800" dirty="0" err="1"/>
                <a:t>Ffactor</a:t>
              </a:r>
              <a:endParaRPr lang="en-GB" sz="4800" dirty="0"/>
            </a:p>
          </p:txBody>
        </p:sp>
        <p:sp>
          <p:nvSpPr>
            <p:cNvPr id="21" name="TextBox 20">
              <a:extLst>
                <a:ext uri="{FF2B5EF4-FFF2-40B4-BE49-F238E27FC236}">
                  <a16:creationId xmlns:a16="http://schemas.microsoft.com/office/drawing/2014/main" id="{57D67A95-83F3-0E35-B5F5-B013E6582070}"/>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dirty="0"/>
                <a:t>5</a:t>
              </a:r>
              <a:endParaRPr lang="en-GB" sz="4800" dirty="0"/>
            </a:p>
          </p:txBody>
        </p:sp>
        <p:sp>
          <p:nvSpPr>
            <p:cNvPr id="22" name="TextBox 21">
              <a:extLst>
                <a:ext uri="{FF2B5EF4-FFF2-40B4-BE49-F238E27FC236}">
                  <a16:creationId xmlns:a16="http://schemas.microsoft.com/office/drawing/2014/main" id="{7FF4236E-D38A-B9EF-9E93-238D41F070DF}"/>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10</a:t>
              </a:r>
              <a:endParaRPr lang="en-GB" sz="4800"/>
            </a:p>
          </p:txBody>
        </p:sp>
        <p:sp>
          <p:nvSpPr>
            <p:cNvPr id="23" name="TextBox 22">
              <a:extLst>
                <a:ext uri="{FF2B5EF4-FFF2-40B4-BE49-F238E27FC236}">
                  <a16:creationId xmlns:a16="http://schemas.microsoft.com/office/drawing/2014/main" id="{A78D4EF6-FC15-8187-CF1D-DD05CE21EB6A}"/>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10</a:t>
              </a:r>
              <a:endParaRPr lang="en-GB" sz="4800"/>
            </a:p>
          </p:txBody>
        </p:sp>
        <p:sp>
          <p:nvSpPr>
            <p:cNvPr id="24" name="TextBox 23">
              <a:extLst>
                <a:ext uri="{FF2B5EF4-FFF2-40B4-BE49-F238E27FC236}">
                  <a16:creationId xmlns:a16="http://schemas.microsoft.com/office/drawing/2014/main" id="{CAD5D54C-ED50-FB53-6AC7-9794AC407720}"/>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5" name="TextBox 24">
              <a:extLst>
                <a:ext uri="{FF2B5EF4-FFF2-40B4-BE49-F238E27FC236}">
                  <a16:creationId xmlns:a16="http://schemas.microsoft.com/office/drawing/2014/main" id="{918CCA0C-B55A-6C19-0CD9-E650D5B380D0}"/>
                </a:ext>
              </a:extLst>
            </p:cNvPr>
            <p:cNvSpPr txBox="1"/>
            <p:nvPr/>
          </p:nvSpPr>
          <p:spPr>
            <a:xfrm>
              <a:off x="7970978" y="743092"/>
              <a:ext cx="7934040" cy="1191816"/>
            </a:xfrm>
            <a:prstGeom prst="roundRect">
              <a:avLst/>
            </a:prstGeom>
            <a:solidFill>
              <a:schemeClr val="bg2">
                <a:lumMod val="25000"/>
              </a:schemeClr>
            </a:solidFill>
          </p:spPr>
          <p:txBody>
            <a:bodyPr wrap="square" rtlCol="0">
              <a:spAutoFit/>
            </a:bodyPr>
            <a:lstStyle/>
            <a:p>
              <a:pPr algn="ctr"/>
              <a:r>
                <a:rPr lang="en-US" sz="6400" b="1" dirty="0" err="1">
                  <a:solidFill>
                    <a:schemeClr val="bg1"/>
                  </a:solidFill>
                </a:rPr>
                <a:t>Teithio</a:t>
              </a:r>
              <a:r>
                <a:rPr lang="en-US" sz="6400" b="1" dirty="0">
                  <a:solidFill>
                    <a:schemeClr val="bg1"/>
                  </a:solidFill>
                </a:rPr>
                <a:t> </a:t>
              </a:r>
              <a:r>
                <a:rPr lang="en-US" sz="6400" b="1" dirty="0" err="1">
                  <a:solidFill>
                    <a:schemeClr val="bg1"/>
                  </a:solidFill>
                </a:rPr>
                <a:t>Rhithwir</a:t>
              </a:r>
              <a:endParaRPr lang="en-GB" sz="6400" b="1" dirty="0">
                <a:solidFill>
                  <a:schemeClr val="bg1"/>
                </a:solidFill>
              </a:endParaRPr>
            </a:p>
          </p:txBody>
        </p:sp>
      </p:grpSp>
      <p:sp>
        <p:nvSpPr>
          <p:cNvPr id="42" name="TextBox 41">
            <a:extLst>
              <a:ext uri="{FF2B5EF4-FFF2-40B4-BE49-F238E27FC236}">
                <a16:creationId xmlns:a16="http://schemas.microsoft.com/office/drawing/2014/main" id="{D1AE1F2D-222B-E126-55DC-12EEECA098FA}"/>
              </a:ext>
            </a:extLst>
          </p:cNvPr>
          <p:cNvSpPr txBox="1"/>
          <p:nvPr/>
        </p:nvSpPr>
        <p:spPr>
          <a:xfrm>
            <a:off x="11300846" y="6365543"/>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Eisoes</a:t>
            </a:r>
            <a:r>
              <a:rPr lang="en-US" sz="6600" dirty="0">
                <a:solidFill>
                  <a:srgbClr val="F29E8E"/>
                </a:solidFill>
              </a:rPr>
              <a:t> </a:t>
            </a:r>
            <a:r>
              <a:rPr lang="en-US" sz="6600" dirty="0" err="1">
                <a:solidFill>
                  <a:srgbClr val="F29E8E"/>
                </a:solidFill>
              </a:rPr>
              <a:t>yn</a:t>
            </a:r>
            <a:r>
              <a:rPr lang="en-US" sz="6600" dirty="0">
                <a:solidFill>
                  <a:srgbClr val="F29E8E"/>
                </a:solidFill>
              </a:rPr>
              <a:t> </a:t>
            </a:r>
            <a:r>
              <a:rPr lang="en-US" sz="6600" dirty="0" err="1">
                <a:solidFill>
                  <a:srgbClr val="F29E8E"/>
                </a:solidFill>
              </a:rPr>
              <a:t>bodoli</a:t>
            </a:r>
            <a:r>
              <a:rPr lang="en-US" sz="6600" dirty="0">
                <a:solidFill>
                  <a:srgbClr val="F29E8E"/>
                </a:solidFill>
              </a:rPr>
              <a:t> </a:t>
            </a:r>
            <a:r>
              <a:rPr lang="en-US" sz="6600" dirty="0" err="1">
                <a:solidFill>
                  <a:srgbClr val="F29E8E"/>
                </a:solidFill>
              </a:rPr>
              <a:t>heddiw</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43" name="TextBox 42">
            <a:extLst>
              <a:ext uri="{FF2B5EF4-FFF2-40B4-BE49-F238E27FC236}">
                <a16:creationId xmlns:a16="http://schemas.microsoft.com/office/drawing/2014/main" id="{E1AA67B6-845B-61BD-3A1F-87D7FB7A538F}"/>
              </a:ext>
            </a:extLst>
          </p:cNvPr>
          <p:cNvSpPr txBox="1"/>
          <p:nvPr/>
        </p:nvSpPr>
        <p:spPr>
          <a:xfrm>
            <a:off x="11874935" y="416090"/>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Teithio</a:t>
            </a:r>
            <a:r>
              <a:rPr lang="en-US" sz="6600" dirty="0">
                <a:solidFill>
                  <a:srgbClr val="F29E8E"/>
                </a:solidFill>
              </a:rPr>
              <a:t> </a:t>
            </a:r>
            <a:r>
              <a:rPr lang="en-US" sz="6600" dirty="0" err="1">
                <a:solidFill>
                  <a:srgbClr val="F29E8E"/>
                </a:solidFill>
              </a:rPr>
              <a:t>heb</a:t>
            </a:r>
            <a:r>
              <a:rPr lang="en-US" sz="6600" dirty="0">
                <a:solidFill>
                  <a:srgbClr val="F29E8E"/>
                </a:solidFill>
              </a:rPr>
              <a:t> </a:t>
            </a:r>
            <a:r>
              <a:rPr lang="en-US" sz="6600" dirty="0" err="1">
                <a:solidFill>
                  <a:srgbClr val="F29E8E"/>
                </a:solidFill>
              </a:rPr>
              <a:t>symud</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44" name="TextBox 43">
            <a:extLst>
              <a:ext uri="{FF2B5EF4-FFF2-40B4-BE49-F238E27FC236}">
                <a16:creationId xmlns:a16="http://schemas.microsoft.com/office/drawing/2014/main" id="{571F2917-8A0F-C09A-8761-03B7E81346B7}"/>
              </a:ext>
            </a:extLst>
          </p:cNvPr>
          <p:cNvSpPr txBox="1"/>
          <p:nvPr/>
        </p:nvSpPr>
        <p:spPr>
          <a:xfrm>
            <a:off x="16338218" y="2921550"/>
            <a:ext cx="7811901"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Effaith</a:t>
            </a:r>
            <a:r>
              <a:rPr lang="en-US" sz="6600" dirty="0">
                <a:solidFill>
                  <a:srgbClr val="F29E8E"/>
                </a:solidFill>
              </a:rPr>
              <a:t> </a:t>
            </a:r>
            <a:r>
              <a:rPr lang="en-US" sz="6600" dirty="0" err="1">
                <a:solidFill>
                  <a:srgbClr val="F29E8E"/>
                </a:solidFill>
              </a:rPr>
              <a:t>amgylcheddol</a:t>
            </a:r>
            <a:r>
              <a:rPr lang="en-US" sz="6600" dirty="0">
                <a:solidFill>
                  <a:srgbClr val="F29E8E"/>
                </a:solidFill>
              </a:rPr>
              <a:t> </a:t>
            </a:r>
            <a:r>
              <a:rPr lang="en-US" sz="6600" dirty="0" err="1">
                <a:solidFill>
                  <a:srgbClr val="F29E8E"/>
                </a:solidFill>
              </a:rPr>
              <a:t>isel</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45" name="TextBox 44">
            <a:extLst>
              <a:ext uri="{FF2B5EF4-FFF2-40B4-BE49-F238E27FC236}">
                <a16:creationId xmlns:a16="http://schemas.microsoft.com/office/drawing/2014/main" id="{FADE8398-0A20-A027-7D7C-48C364F9B750}"/>
              </a:ext>
            </a:extLst>
          </p:cNvPr>
          <p:cNvSpPr txBox="1"/>
          <p:nvPr/>
        </p:nvSpPr>
        <p:spPr>
          <a:xfrm>
            <a:off x="17269445" y="8766202"/>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Teithio</a:t>
            </a:r>
            <a:r>
              <a:rPr lang="en-US" sz="6600" dirty="0">
                <a:solidFill>
                  <a:srgbClr val="F29E8E"/>
                </a:solidFill>
              </a:rPr>
              <a:t> </a:t>
            </a:r>
            <a:r>
              <a:rPr lang="en-US" sz="6600" dirty="0" err="1">
                <a:solidFill>
                  <a:srgbClr val="F29E8E"/>
                </a:solidFill>
              </a:rPr>
              <a:t>i</a:t>
            </a:r>
            <a:r>
              <a:rPr lang="en-US" sz="6600" dirty="0">
                <a:solidFill>
                  <a:srgbClr val="F29E8E"/>
                </a:solidFill>
              </a:rPr>
              <a:t> </a:t>
            </a:r>
            <a:r>
              <a:rPr lang="en-US" sz="6600" dirty="0" err="1">
                <a:solidFill>
                  <a:srgbClr val="F29E8E"/>
                </a:solidFill>
              </a:rPr>
              <a:t>unrhywle</a:t>
            </a:r>
            <a:r>
              <a:rPr lang="en-US" sz="6600" dirty="0">
                <a:solidFill>
                  <a:srgbClr val="F29E8E"/>
                </a:solidFill>
              </a:rPr>
              <a:t> </a:t>
            </a:r>
            <a:r>
              <a:rPr lang="en-US" sz="6600" dirty="0" err="1">
                <a:solidFill>
                  <a:srgbClr val="F29E8E"/>
                </a:solidFill>
              </a:rPr>
              <a:t>yn</a:t>
            </a:r>
            <a:r>
              <a:rPr lang="en-US" sz="6600" dirty="0">
                <a:solidFill>
                  <a:srgbClr val="F29E8E"/>
                </a:solidFill>
              </a:rPr>
              <a:t> y </a:t>
            </a:r>
            <a:r>
              <a:rPr lang="en-US" sz="6600" dirty="0" err="1">
                <a:solidFill>
                  <a:srgbClr val="F29E8E"/>
                </a:solidFill>
              </a:rPr>
              <a:t>bydysawd</a:t>
            </a:r>
            <a:endParaRPr lang="en-US" sz="6600" b="0" i="0" u="none" strike="noStrike" cap="none" spc="0" normalizeH="0" baseline="0" dirty="0">
              <a:ln>
                <a:noFill/>
              </a:ln>
              <a:solidFill>
                <a:srgbClr val="F29E8E"/>
              </a:solidFill>
              <a:effectLst/>
              <a:uFillTx/>
              <a:latin typeface="+mn-lt"/>
              <a:ea typeface="+mn-ea"/>
              <a:cs typeface="+mn-cs"/>
            </a:endParaRPr>
          </a:p>
        </p:txBody>
      </p:sp>
    </p:spTree>
    <p:extLst>
      <p:ext uri="{BB962C8B-B14F-4D97-AF65-F5344CB8AC3E}">
        <p14:creationId xmlns:p14="http://schemas.microsoft.com/office/powerpoint/2010/main" val="9908403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4F86C9-388C-8CBC-BAA7-1162171B9B40}"/>
              </a:ext>
            </a:extLst>
          </p:cNvPr>
          <p:cNvGrpSpPr/>
          <p:nvPr/>
        </p:nvGrpSpPr>
        <p:grpSpPr>
          <a:xfrm>
            <a:off x="802712" y="267855"/>
            <a:ext cx="10141528" cy="13143344"/>
            <a:chOff x="6908800" y="249380"/>
            <a:chExt cx="10141528" cy="13143344"/>
          </a:xfrm>
        </p:grpSpPr>
        <p:sp>
          <p:nvSpPr>
            <p:cNvPr id="6" name="Rectangle: Rounded Corners 3">
              <a:extLst>
                <a:ext uri="{FF2B5EF4-FFF2-40B4-BE49-F238E27FC236}">
                  <a16:creationId xmlns:a16="http://schemas.microsoft.com/office/drawing/2014/main" id="{24F04B6F-97F1-61BB-57BC-D75B03935C21}"/>
                </a:ext>
              </a:extLst>
            </p:cNvPr>
            <p:cNvSpPr/>
            <p:nvPr/>
          </p:nvSpPr>
          <p:spPr>
            <a:xfrm>
              <a:off x="6908800" y="24938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7" name="Rectangle: Rounded Corners 4">
              <a:extLst>
                <a:ext uri="{FF2B5EF4-FFF2-40B4-BE49-F238E27FC236}">
                  <a16:creationId xmlns:a16="http://schemas.microsoft.com/office/drawing/2014/main" id="{ACD5B22E-9FFB-6431-BC62-D2200435F581}"/>
                </a:ext>
              </a:extLst>
            </p:cNvPr>
            <p:cNvSpPr/>
            <p:nvPr/>
          </p:nvSpPr>
          <p:spPr>
            <a:xfrm>
              <a:off x="7795485"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8" name="TextBox 7">
              <a:extLst>
                <a:ext uri="{FF2B5EF4-FFF2-40B4-BE49-F238E27FC236}">
                  <a16:creationId xmlns:a16="http://schemas.microsoft.com/office/drawing/2014/main" id="{1308BBCC-2000-E9BF-8B28-C4CD2D2BB8C4}"/>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GB" sz="4800" dirty="0" err="1">
                  <a:solidFill>
                    <a:srgbClr val="202124"/>
                  </a:solidFill>
                </a:rPr>
                <a:t>Cynaladwyedd</a:t>
              </a:r>
              <a:endParaRPr lang="en-GB" sz="4800" dirty="0"/>
            </a:p>
          </p:txBody>
        </p:sp>
        <p:sp>
          <p:nvSpPr>
            <p:cNvPr id="9" name="TextBox 8">
              <a:extLst>
                <a:ext uri="{FF2B5EF4-FFF2-40B4-BE49-F238E27FC236}">
                  <a16:creationId xmlns:a16="http://schemas.microsoft.com/office/drawing/2014/main" id="{A9DF764A-DCEC-A119-9BEB-578A9B818B5E}"/>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GB" sz="4800" dirty="0" err="1">
                  <a:solidFill>
                    <a:srgbClr val="202124"/>
                  </a:solidFill>
                </a:rPr>
                <a:t>Cyflymder</a:t>
              </a:r>
              <a:endParaRPr lang="en-GB" sz="4800" dirty="0"/>
            </a:p>
          </p:txBody>
        </p:sp>
        <p:sp>
          <p:nvSpPr>
            <p:cNvPr id="11" name="TextBox 10">
              <a:extLst>
                <a:ext uri="{FF2B5EF4-FFF2-40B4-BE49-F238E27FC236}">
                  <a16:creationId xmlns:a16="http://schemas.microsoft.com/office/drawing/2014/main" id="{EAEA77F1-A145-2692-35AD-3133D19C4476}"/>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dirty="0" err="1"/>
                <a:t>Tebygolrwydd</a:t>
              </a:r>
              <a:endParaRPr lang="en-GB" sz="4800" dirty="0"/>
            </a:p>
          </p:txBody>
        </p:sp>
        <p:sp>
          <p:nvSpPr>
            <p:cNvPr id="20" name="TextBox 19">
              <a:extLst>
                <a:ext uri="{FF2B5EF4-FFF2-40B4-BE49-F238E27FC236}">
                  <a16:creationId xmlns:a16="http://schemas.microsoft.com/office/drawing/2014/main" id="{00D50C07-1417-F293-1732-219770A68547}"/>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dirty="0"/>
                <a:t>Waw </a:t>
              </a:r>
              <a:r>
                <a:rPr lang="en-US" sz="4800" dirty="0" err="1"/>
                <a:t>Ffactor</a:t>
              </a:r>
              <a:endParaRPr lang="en-GB" sz="4800" dirty="0"/>
            </a:p>
          </p:txBody>
        </p:sp>
        <p:sp>
          <p:nvSpPr>
            <p:cNvPr id="21" name="TextBox 20">
              <a:extLst>
                <a:ext uri="{FF2B5EF4-FFF2-40B4-BE49-F238E27FC236}">
                  <a16:creationId xmlns:a16="http://schemas.microsoft.com/office/drawing/2014/main" id="{E25D1977-A3B7-EBF5-40D4-32CCE554845E}"/>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22" name="TextBox 21">
              <a:extLst>
                <a:ext uri="{FF2B5EF4-FFF2-40B4-BE49-F238E27FC236}">
                  <a16:creationId xmlns:a16="http://schemas.microsoft.com/office/drawing/2014/main" id="{D1F863EC-C47D-1AB7-0417-EE1BC5853B8F}"/>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10</a:t>
              </a:r>
              <a:endParaRPr lang="en-GB" sz="4800"/>
            </a:p>
          </p:txBody>
        </p:sp>
        <p:sp>
          <p:nvSpPr>
            <p:cNvPr id="23" name="TextBox 22">
              <a:extLst>
                <a:ext uri="{FF2B5EF4-FFF2-40B4-BE49-F238E27FC236}">
                  <a16:creationId xmlns:a16="http://schemas.microsoft.com/office/drawing/2014/main" id="{9F8FF22B-3408-9664-FB2C-38A5B5849AD2}"/>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2</a:t>
              </a:r>
              <a:endParaRPr lang="en-GB" sz="4800"/>
            </a:p>
          </p:txBody>
        </p:sp>
        <p:sp>
          <p:nvSpPr>
            <p:cNvPr id="24" name="TextBox 23">
              <a:extLst>
                <a:ext uri="{FF2B5EF4-FFF2-40B4-BE49-F238E27FC236}">
                  <a16:creationId xmlns:a16="http://schemas.microsoft.com/office/drawing/2014/main" id="{20BA8066-9C8E-1014-F15A-1D5351C0A6E4}"/>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5" name="TextBox 24">
              <a:extLst>
                <a:ext uri="{FF2B5EF4-FFF2-40B4-BE49-F238E27FC236}">
                  <a16:creationId xmlns:a16="http://schemas.microsoft.com/office/drawing/2014/main" id="{BDA7ABED-0C9D-3171-C60E-70C8C13DBF1F}"/>
                </a:ext>
              </a:extLst>
            </p:cNvPr>
            <p:cNvSpPr txBox="1"/>
            <p:nvPr/>
          </p:nvSpPr>
          <p:spPr>
            <a:xfrm>
              <a:off x="7970978" y="847540"/>
              <a:ext cx="7934040" cy="1191816"/>
            </a:xfrm>
            <a:prstGeom prst="roundRect">
              <a:avLst/>
            </a:prstGeom>
            <a:solidFill>
              <a:schemeClr val="bg2">
                <a:lumMod val="25000"/>
              </a:schemeClr>
            </a:solidFill>
          </p:spPr>
          <p:txBody>
            <a:bodyPr wrap="square" rtlCol="0">
              <a:spAutoFit/>
            </a:bodyPr>
            <a:lstStyle/>
            <a:p>
              <a:pPr algn="ctr"/>
              <a:r>
                <a:rPr lang="en-US" sz="6400" b="1" dirty="0" err="1">
                  <a:solidFill>
                    <a:schemeClr val="bg1"/>
                  </a:solidFill>
                </a:rPr>
                <a:t>Teleportadu</a:t>
              </a:r>
              <a:endParaRPr lang="en-GB" sz="6400" b="1" dirty="0">
                <a:solidFill>
                  <a:schemeClr val="bg1"/>
                </a:solidFill>
              </a:endParaRPr>
            </a:p>
          </p:txBody>
        </p:sp>
      </p:grpSp>
      <p:sp>
        <p:nvSpPr>
          <p:cNvPr id="42" name="TextBox 41">
            <a:extLst>
              <a:ext uri="{FF2B5EF4-FFF2-40B4-BE49-F238E27FC236}">
                <a16:creationId xmlns:a16="http://schemas.microsoft.com/office/drawing/2014/main" id="{45674A71-F5BC-60B1-BED7-CA26B0E85F87}"/>
              </a:ext>
            </a:extLst>
          </p:cNvPr>
          <p:cNvSpPr txBox="1"/>
          <p:nvPr/>
        </p:nvSpPr>
        <p:spPr>
          <a:xfrm>
            <a:off x="16634932" y="10857015"/>
            <a:ext cx="6880674" cy="157247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a:solidFill>
                  <a:srgbClr val="F29E8E"/>
                </a:solidFill>
              </a:rPr>
              <a:t>Dim </a:t>
            </a:r>
            <a:r>
              <a:rPr lang="en-US" sz="6600" dirty="0" err="1">
                <a:solidFill>
                  <a:srgbClr val="F29E8E"/>
                </a:solidFill>
              </a:rPr>
              <a:t>ffyrdd</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3" name="TextBox 42">
            <a:extLst>
              <a:ext uri="{FF2B5EF4-FFF2-40B4-BE49-F238E27FC236}">
                <a16:creationId xmlns:a16="http://schemas.microsoft.com/office/drawing/2014/main" id="{A2F1D9B0-5EB2-2274-0303-5441535A069D}"/>
              </a:ext>
            </a:extLst>
          </p:cNvPr>
          <p:cNvSpPr txBox="1"/>
          <p:nvPr/>
        </p:nvSpPr>
        <p:spPr>
          <a:xfrm>
            <a:off x="11830925" y="7059582"/>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Bron</a:t>
            </a:r>
            <a:r>
              <a:rPr lang="en-US" sz="6600" dirty="0">
                <a:solidFill>
                  <a:srgbClr val="F29E8E"/>
                </a:solidFill>
              </a:rPr>
              <a:t> </a:t>
            </a:r>
            <a:r>
              <a:rPr lang="en-US" sz="6600" dirty="0" err="1">
                <a:solidFill>
                  <a:srgbClr val="F29E8E"/>
                </a:solidFill>
              </a:rPr>
              <a:t>yn</a:t>
            </a:r>
            <a:r>
              <a:rPr lang="en-US" sz="6600" dirty="0">
                <a:solidFill>
                  <a:srgbClr val="F29E8E"/>
                </a:solidFill>
              </a:rPr>
              <a:t> </a:t>
            </a:r>
            <a:r>
              <a:rPr lang="en-US" sz="6600" dirty="0" err="1">
                <a:solidFill>
                  <a:srgbClr val="F29E8E"/>
                </a:solidFill>
              </a:rPr>
              <a:t>amhosibl</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44" name="TextBox 43">
            <a:extLst>
              <a:ext uri="{FF2B5EF4-FFF2-40B4-BE49-F238E27FC236}">
                <a16:creationId xmlns:a16="http://schemas.microsoft.com/office/drawing/2014/main" id="{0488CFEF-8EA8-BE07-352A-6D5AE8DB7F41}"/>
              </a:ext>
            </a:extLst>
          </p:cNvPr>
          <p:cNvSpPr txBox="1"/>
          <p:nvPr/>
        </p:nvSpPr>
        <p:spPr>
          <a:xfrm>
            <a:off x="11464012" y="866015"/>
            <a:ext cx="7247587"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Teithio</a:t>
            </a:r>
            <a:r>
              <a:rPr lang="en-US" sz="6600" dirty="0">
                <a:solidFill>
                  <a:srgbClr val="F29E8E"/>
                </a:solidFill>
              </a:rPr>
              <a:t> </a:t>
            </a:r>
            <a:r>
              <a:rPr lang="en-US" sz="6600" dirty="0" err="1">
                <a:solidFill>
                  <a:srgbClr val="F29E8E"/>
                </a:solidFill>
              </a:rPr>
              <a:t>ar</a:t>
            </a:r>
            <a:r>
              <a:rPr lang="en-US" sz="6600" dirty="0">
                <a:solidFill>
                  <a:srgbClr val="F29E8E"/>
                </a:solidFill>
              </a:rPr>
              <a:t> </a:t>
            </a:r>
            <a:r>
              <a:rPr lang="en-US" sz="6600" dirty="0" err="1">
                <a:solidFill>
                  <a:srgbClr val="F29E8E"/>
                </a:solidFill>
              </a:rPr>
              <a:t>unwaith</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45" name="TextBox 44">
            <a:extLst>
              <a:ext uri="{FF2B5EF4-FFF2-40B4-BE49-F238E27FC236}">
                <a16:creationId xmlns:a16="http://schemas.microsoft.com/office/drawing/2014/main" id="{CCFE1ACE-0223-7913-65A4-8B4F6F05AD5D}"/>
              </a:ext>
            </a:extLst>
          </p:cNvPr>
          <p:cNvSpPr txBox="1"/>
          <p:nvPr/>
        </p:nvSpPr>
        <p:spPr>
          <a:xfrm>
            <a:off x="17528159" y="3866708"/>
            <a:ext cx="5987447"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Arbed</a:t>
            </a:r>
            <a:r>
              <a:rPr lang="en-US" sz="6600" dirty="0">
                <a:solidFill>
                  <a:srgbClr val="F29E8E"/>
                </a:solidFill>
              </a:rPr>
              <a:t> </a:t>
            </a:r>
            <a:r>
              <a:rPr lang="en-US" sz="6600" dirty="0" err="1">
                <a:solidFill>
                  <a:srgbClr val="F29E8E"/>
                </a:solidFill>
              </a:rPr>
              <a:t>amser</a:t>
            </a:r>
            <a:r>
              <a:rPr lang="en-US" sz="6600" dirty="0">
                <a:solidFill>
                  <a:srgbClr val="F29E8E"/>
                </a:solidFill>
              </a:rPr>
              <a:t> </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Tree>
    <p:extLst>
      <p:ext uri="{BB962C8B-B14F-4D97-AF65-F5344CB8AC3E}">
        <p14:creationId xmlns:p14="http://schemas.microsoft.com/office/powerpoint/2010/main" val="31982571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686698-E0BC-0EF9-DA74-ACC59EDF2A0C}"/>
              </a:ext>
            </a:extLst>
          </p:cNvPr>
          <p:cNvGrpSpPr/>
          <p:nvPr/>
        </p:nvGrpSpPr>
        <p:grpSpPr>
          <a:xfrm>
            <a:off x="802712" y="304802"/>
            <a:ext cx="10141528" cy="13143344"/>
            <a:chOff x="6908800" y="193964"/>
            <a:chExt cx="10141528" cy="13143344"/>
          </a:xfrm>
        </p:grpSpPr>
        <p:sp>
          <p:nvSpPr>
            <p:cNvPr id="8" name="Rectangle: Rounded Corners 3">
              <a:extLst>
                <a:ext uri="{FF2B5EF4-FFF2-40B4-BE49-F238E27FC236}">
                  <a16:creationId xmlns:a16="http://schemas.microsoft.com/office/drawing/2014/main" id="{52C9D3E3-D621-8426-CEE7-4B57A75DD75C}"/>
                </a:ext>
              </a:extLst>
            </p:cNvPr>
            <p:cNvSpPr/>
            <p:nvPr/>
          </p:nvSpPr>
          <p:spPr>
            <a:xfrm>
              <a:off x="6908800" y="193964"/>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9" name="Rectangle: Rounded Corners 4">
              <a:extLst>
                <a:ext uri="{FF2B5EF4-FFF2-40B4-BE49-F238E27FC236}">
                  <a16:creationId xmlns:a16="http://schemas.microsoft.com/office/drawing/2014/main" id="{6A1EE91A-3D03-9B88-9AAD-8369BD37E547}"/>
                </a:ext>
              </a:extLst>
            </p:cNvPr>
            <p:cNvSpPr/>
            <p:nvPr/>
          </p:nvSpPr>
          <p:spPr>
            <a:xfrm>
              <a:off x="7795485" y="2161309"/>
              <a:ext cx="8275782" cy="4696690"/>
            </a:xfrm>
            <a:prstGeom prst="roundRect">
              <a:avLst/>
            </a:prstGeom>
            <a:blipFill>
              <a:blip r:embed="rId3">
                <a:extLst>
                  <a:ext uri="{28A0092B-C50C-407E-A947-70E740481C1C}">
                    <a14:useLocalDpi xmlns:a14="http://schemas.microsoft.com/office/drawing/2010/main" val="0"/>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11" name="TextBox 10">
              <a:extLst>
                <a:ext uri="{FF2B5EF4-FFF2-40B4-BE49-F238E27FC236}">
                  <a16:creationId xmlns:a16="http://schemas.microsoft.com/office/drawing/2014/main" id="{5069F959-1155-AA09-D87B-F2BD9F400D88}"/>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GB" sz="4800" dirty="0" err="1">
                  <a:solidFill>
                    <a:srgbClr val="202124"/>
                  </a:solidFill>
                </a:rPr>
                <a:t>Cynaladwyedd</a:t>
              </a:r>
              <a:endParaRPr lang="en-GB" sz="4800" dirty="0"/>
            </a:p>
          </p:txBody>
        </p:sp>
        <p:sp>
          <p:nvSpPr>
            <p:cNvPr id="19" name="TextBox 18">
              <a:extLst>
                <a:ext uri="{FF2B5EF4-FFF2-40B4-BE49-F238E27FC236}">
                  <a16:creationId xmlns:a16="http://schemas.microsoft.com/office/drawing/2014/main" id="{B743FD97-8B90-487A-0954-4E62A8C1DD36}"/>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GB" sz="4800" dirty="0" err="1">
                  <a:solidFill>
                    <a:srgbClr val="202124"/>
                  </a:solidFill>
                </a:rPr>
                <a:t>Cyflymder</a:t>
              </a:r>
              <a:endParaRPr lang="en-GB" sz="4800" dirty="0"/>
            </a:p>
          </p:txBody>
        </p:sp>
        <p:sp>
          <p:nvSpPr>
            <p:cNvPr id="20" name="TextBox 19">
              <a:extLst>
                <a:ext uri="{FF2B5EF4-FFF2-40B4-BE49-F238E27FC236}">
                  <a16:creationId xmlns:a16="http://schemas.microsoft.com/office/drawing/2014/main" id="{B6E30DAE-5458-6A77-6D58-E798A60B5480}"/>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dirty="0" err="1"/>
                <a:t>Tebygolrwydd</a:t>
              </a:r>
              <a:endParaRPr lang="en-GB" sz="4800" dirty="0"/>
            </a:p>
          </p:txBody>
        </p:sp>
        <p:sp>
          <p:nvSpPr>
            <p:cNvPr id="21" name="TextBox 20">
              <a:extLst>
                <a:ext uri="{FF2B5EF4-FFF2-40B4-BE49-F238E27FC236}">
                  <a16:creationId xmlns:a16="http://schemas.microsoft.com/office/drawing/2014/main" id="{146ECD38-108D-573D-4FD7-E06F662BBB11}"/>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dirty="0"/>
                <a:t>Waw </a:t>
              </a:r>
              <a:r>
                <a:rPr lang="en-US" sz="4800" dirty="0" err="1"/>
                <a:t>Ffactor</a:t>
              </a:r>
              <a:endParaRPr lang="en-GB" sz="4800" dirty="0"/>
            </a:p>
          </p:txBody>
        </p:sp>
        <p:sp>
          <p:nvSpPr>
            <p:cNvPr id="22" name="TextBox 21">
              <a:extLst>
                <a:ext uri="{FF2B5EF4-FFF2-40B4-BE49-F238E27FC236}">
                  <a16:creationId xmlns:a16="http://schemas.microsoft.com/office/drawing/2014/main" id="{28F5E349-3D53-0644-8861-D72EAA2E898F}"/>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23" name="TextBox 22">
              <a:extLst>
                <a:ext uri="{FF2B5EF4-FFF2-40B4-BE49-F238E27FC236}">
                  <a16:creationId xmlns:a16="http://schemas.microsoft.com/office/drawing/2014/main" id="{AED6B984-B21C-0E65-C505-490F2A330D29}"/>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3</a:t>
              </a:r>
              <a:endParaRPr lang="en-GB" sz="4800"/>
            </a:p>
          </p:txBody>
        </p:sp>
        <p:sp>
          <p:nvSpPr>
            <p:cNvPr id="24" name="TextBox 23">
              <a:extLst>
                <a:ext uri="{FF2B5EF4-FFF2-40B4-BE49-F238E27FC236}">
                  <a16:creationId xmlns:a16="http://schemas.microsoft.com/office/drawing/2014/main" id="{066EBB46-6D36-314B-73D8-2951F6BB3EA4}"/>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2</a:t>
              </a:r>
              <a:endParaRPr lang="en-GB" sz="4800"/>
            </a:p>
          </p:txBody>
        </p:sp>
        <p:sp>
          <p:nvSpPr>
            <p:cNvPr id="25" name="TextBox 24">
              <a:extLst>
                <a:ext uri="{FF2B5EF4-FFF2-40B4-BE49-F238E27FC236}">
                  <a16:creationId xmlns:a16="http://schemas.microsoft.com/office/drawing/2014/main" id="{C672C0F1-3855-7A19-6ED4-B46411A24578}"/>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6" name="TextBox 25">
              <a:extLst>
                <a:ext uri="{FF2B5EF4-FFF2-40B4-BE49-F238E27FC236}">
                  <a16:creationId xmlns:a16="http://schemas.microsoft.com/office/drawing/2014/main" id="{11C88187-E19A-BC88-A705-D09D2A59EA50}"/>
                </a:ext>
              </a:extLst>
            </p:cNvPr>
            <p:cNvSpPr txBox="1"/>
            <p:nvPr/>
          </p:nvSpPr>
          <p:spPr>
            <a:xfrm>
              <a:off x="7970978" y="694624"/>
              <a:ext cx="8234216" cy="1191816"/>
            </a:xfrm>
            <a:prstGeom prst="roundRect">
              <a:avLst/>
            </a:prstGeom>
            <a:solidFill>
              <a:schemeClr val="bg2">
                <a:lumMod val="25000"/>
              </a:schemeClr>
            </a:solidFill>
          </p:spPr>
          <p:txBody>
            <a:bodyPr wrap="square" rtlCol="0">
              <a:spAutoFit/>
            </a:bodyPr>
            <a:lstStyle/>
            <a:p>
              <a:pPr algn="ctr"/>
              <a:r>
                <a:rPr lang="en-US" sz="6400" b="1" dirty="0">
                  <a:solidFill>
                    <a:schemeClr val="bg1"/>
                  </a:solidFill>
                </a:rPr>
                <a:t>Eco-</a:t>
              </a:r>
              <a:r>
                <a:rPr lang="en-US" sz="6400" b="1" dirty="0" err="1">
                  <a:solidFill>
                    <a:schemeClr val="bg1"/>
                  </a:solidFill>
                </a:rPr>
                <a:t>Sglefrfwrdd</a:t>
              </a:r>
              <a:endParaRPr lang="en-GB" sz="6400" b="1" dirty="0">
                <a:solidFill>
                  <a:schemeClr val="bg1"/>
                </a:solidFill>
              </a:endParaRPr>
            </a:p>
          </p:txBody>
        </p:sp>
      </p:grpSp>
      <p:sp>
        <p:nvSpPr>
          <p:cNvPr id="31" name="TextBox 30">
            <a:extLst>
              <a:ext uri="{FF2B5EF4-FFF2-40B4-BE49-F238E27FC236}">
                <a16:creationId xmlns:a16="http://schemas.microsoft.com/office/drawing/2014/main" id="{2A01119D-0818-D1DE-56BD-F5568D0D4F3E}"/>
              </a:ext>
            </a:extLst>
          </p:cNvPr>
          <p:cNvSpPr txBox="1"/>
          <p:nvPr/>
        </p:nvSpPr>
        <p:spPr>
          <a:xfrm>
            <a:off x="11310333" y="5182199"/>
            <a:ext cx="6880674" cy="5857121"/>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Defnyddio</a:t>
            </a:r>
            <a:r>
              <a:rPr lang="en-US" sz="6600" dirty="0">
                <a:solidFill>
                  <a:srgbClr val="F29E8E"/>
                </a:solidFill>
              </a:rPr>
              <a:t> </a:t>
            </a:r>
            <a:r>
              <a:rPr lang="en-US" sz="6600" dirty="0" err="1">
                <a:solidFill>
                  <a:srgbClr val="F29E8E"/>
                </a:solidFill>
              </a:rPr>
              <a:t>fel</a:t>
            </a:r>
            <a:r>
              <a:rPr lang="en-US" sz="6600" dirty="0">
                <a:solidFill>
                  <a:srgbClr val="F29E8E"/>
                </a:solidFill>
              </a:rPr>
              <a:t> </a:t>
            </a:r>
            <a:r>
              <a:rPr lang="en-US" sz="6600" dirty="0" err="1">
                <a:solidFill>
                  <a:srgbClr val="F29E8E"/>
                </a:solidFill>
              </a:rPr>
              <a:t>sglefrfwrdd</a:t>
            </a:r>
            <a:r>
              <a:rPr lang="en-US" sz="6600" dirty="0">
                <a:solidFill>
                  <a:srgbClr val="F29E8E"/>
                </a:solidFill>
              </a:rPr>
              <a:t> </a:t>
            </a:r>
            <a:r>
              <a:rPr lang="en-US" sz="6600" dirty="0" err="1">
                <a:solidFill>
                  <a:srgbClr val="F29E8E"/>
                </a:solidFill>
              </a:rPr>
              <a:t>cyffredin</a:t>
            </a:r>
            <a:endParaRPr lang="en-US" sz="6600" b="0" i="0" u="none" strike="noStrike" cap="none" spc="0" normalizeH="0" baseline="0" dirty="0">
              <a:ln>
                <a:noFill/>
              </a:ln>
              <a:solidFill>
                <a:srgbClr val="F29E8E"/>
              </a:solidFill>
              <a:effectLst/>
              <a:uFillTx/>
              <a:latin typeface="+mn-lt"/>
              <a:ea typeface="+mn-ea"/>
              <a:cs typeface="+mn-cs"/>
            </a:endParaRPr>
          </a:p>
        </p:txBody>
      </p:sp>
      <p:sp>
        <p:nvSpPr>
          <p:cNvPr id="32" name="TextBox 31">
            <a:extLst>
              <a:ext uri="{FF2B5EF4-FFF2-40B4-BE49-F238E27FC236}">
                <a16:creationId xmlns:a16="http://schemas.microsoft.com/office/drawing/2014/main" id="{6CF461A4-862D-0452-8DCC-1D217573D5FA}"/>
              </a:ext>
            </a:extLst>
          </p:cNvPr>
          <p:cNvSpPr txBox="1"/>
          <p:nvPr/>
        </p:nvSpPr>
        <p:spPr>
          <a:xfrm>
            <a:off x="11318813" y="509298"/>
            <a:ext cx="8221946"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err="1">
                <a:solidFill>
                  <a:srgbClr val="F29E8E"/>
                </a:solidFill>
              </a:rPr>
              <a:t>Pweru</a:t>
            </a:r>
            <a:r>
              <a:rPr lang="en-US" sz="6600" dirty="0">
                <a:solidFill>
                  <a:srgbClr val="F29E8E"/>
                </a:solidFill>
              </a:rPr>
              <a:t> </a:t>
            </a:r>
            <a:r>
              <a:rPr lang="en-US" sz="6600" dirty="0" err="1">
                <a:solidFill>
                  <a:srgbClr val="F29E8E"/>
                </a:solidFill>
              </a:rPr>
              <a:t>gan</a:t>
            </a:r>
            <a:r>
              <a:rPr lang="en-US" sz="6600" dirty="0">
                <a:solidFill>
                  <a:srgbClr val="F29E8E"/>
                </a:solidFill>
              </a:rPr>
              <a:t> </a:t>
            </a:r>
            <a:r>
              <a:rPr lang="en-US" sz="6600" dirty="0" err="1">
                <a:solidFill>
                  <a:srgbClr val="F29E8E"/>
                </a:solidFill>
              </a:rPr>
              <a:t>ffotosynthesis</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33" name="TextBox 32">
            <a:extLst>
              <a:ext uri="{FF2B5EF4-FFF2-40B4-BE49-F238E27FC236}">
                <a16:creationId xmlns:a16="http://schemas.microsoft.com/office/drawing/2014/main" id="{6C7C484A-9316-E567-0DEE-F8A36A8C0141}"/>
              </a:ext>
            </a:extLst>
          </p:cNvPr>
          <p:cNvSpPr txBox="1"/>
          <p:nvPr/>
        </p:nvSpPr>
        <p:spPr>
          <a:xfrm>
            <a:off x="15698195" y="3662323"/>
            <a:ext cx="7811901" cy="157247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a:solidFill>
                  <a:srgbClr val="F29E8E"/>
                </a:solidFill>
              </a:rPr>
              <a:t>Dim </a:t>
            </a:r>
            <a:r>
              <a:rPr lang="en-US" sz="6600" dirty="0" err="1">
                <a:solidFill>
                  <a:srgbClr val="F29E8E"/>
                </a:solidFill>
              </a:rPr>
              <a:t>llygredd</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34" name="TextBox 33">
            <a:extLst>
              <a:ext uri="{FF2B5EF4-FFF2-40B4-BE49-F238E27FC236}">
                <a16:creationId xmlns:a16="http://schemas.microsoft.com/office/drawing/2014/main" id="{6AFB3808-0149-ADC7-77E2-2A14DA6CC4B0}"/>
              </a:ext>
            </a:extLst>
          </p:cNvPr>
          <p:cNvSpPr txBox="1"/>
          <p:nvPr/>
        </p:nvSpPr>
        <p:spPr>
          <a:xfrm>
            <a:off x="16700614" y="10218991"/>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600" dirty="0">
                <a:solidFill>
                  <a:srgbClr val="F29E8E"/>
                </a:solidFill>
              </a:rPr>
              <a:t> </a:t>
            </a:r>
            <a:r>
              <a:rPr lang="en-US" sz="6600" dirty="0" err="1">
                <a:solidFill>
                  <a:srgbClr val="F29E8E"/>
                </a:solidFill>
              </a:rPr>
              <a:t>Cynhyrchu</a:t>
            </a:r>
            <a:r>
              <a:rPr lang="en-US" sz="6600" dirty="0">
                <a:solidFill>
                  <a:srgbClr val="F29E8E"/>
                </a:solidFill>
              </a:rPr>
              <a:t> </a:t>
            </a:r>
            <a:r>
              <a:rPr lang="en-US" sz="6600" dirty="0" err="1">
                <a:solidFill>
                  <a:srgbClr val="F29E8E"/>
                </a:solidFill>
              </a:rPr>
              <a:t>ocsigen</a:t>
            </a:r>
            <a:endParaRPr lang="en-US" sz="6600" b="0" i="0" u="none" strike="noStrike" cap="none" spc="0" normalizeH="0" baseline="0" dirty="0">
              <a:ln>
                <a:noFill/>
              </a:ln>
              <a:solidFill>
                <a:srgbClr val="F29E8E"/>
              </a:solidFill>
              <a:effectLst/>
              <a:uFillTx/>
              <a:latin typeface="+mn-lt"/>
              <a:ea typeface="+mn-ea"/>
              <a:cs typeface="+mn-cs"/>
            </a:endParaRPr>
          </a:p>
        </p:txBody>
      </p:sp>
    </p:spTree>
    <p:extLst>
      <p:ext uri="{BB962C8B-B14F-4D97-AF65-F5344CB8AC3E}">
        <p14:creationId xmlns:p14="http://schemas.microsoft.com/office/powerpoint/2010/main" val="12133720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square&#10;&#10;Description automatically generated">
            <a:extLst>
              <a:ext uri="{FF2B5EF4-FFF2-40B4-BE49-F238E27FC236}">
                <a16:creationId xmlns:a16="http://schemas.microsoft.com/office/drawing/2014/main" id="{3CB3E16F-51C0-5AFE-C258-AE7270AE9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29252"/>
          </a:xfrm>
          <a:prstGeom prst="rect">
            <a:avLst/>
          </a:prstGeom>
        </p:spPr>
      </p:pic>
      <p:pic>
        <p:nvPicPr>
          <p:cNvPr id="6" name="Picture 5" descr="A green and black sign&#10;&#10;Description automatically generated with low confidence">
            <a:extLst>
              <a:ext uri="{FF2B5EF4-FFF2-40B4-BE49-F238E27FC236}">
                <a16:creationId xmlns:a16="http://schemas.microsoft.com/office/drawing/2014/main" id="{8F1A7B89-C468-DDBE-D2A1-7DFCE813D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160" y="4368052"/>
            <a:ext cx="10931679" cy="4426324"/>
          </a:xfrm>
          <a:prstGeom prst="rect">
            <a:avLst/>
          </a:prstGeom>
        </p:spPr>
      </p:pic>
    </p:spTree>
    <p:extLst>
      <p:ext uri="{BB962C8B-B14F-4D97-AF65-F5344CB8AC3E}">
        <p14:creationId xmlns:p14="http://schemas.microsoft.com/office/powerpoint/2010/main" val="828744433"/>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40DD71-E15A-4B74-8FCA-3BAF6062AC58}">
  <ds:schemaRefs>
    <ds:schemaRef ds:uri="17ab7feb-103c-43e2-999d-b4ab3178c1c5"/>
    <ds:schemaRef ds:uri="7462a2d9-f055-4e0b-a931-2d9f1fccad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52CC1A-5675-409E-B10A-17788524E989}">
  <ds:schemaRefs>
    <ds:schemaRef ds:uri="http://schemas.microsoft.com/sharepoint/v3/contenttype/forms"/>
  </ds:schemaRefs>
</ds:datastoreItem>
</file>

<file path=customXml/itemProps3.xml><?xml version="1.0" encoding="utf-8"?>
<ds:datastoreItem xmlns:ds="http://schemas.openxmlformats.org/officeDocument/2006/customXml" ds:itemID="{235D9B52-E94E-4B72-B46C-58A9081D78BD}">
  <ds:schemaRefs>
    <ds:schemaRef ds:uri="17ab7feb-103c-43e2-999d-b4ab3178c1c5"/>
    <ds:schemaRef ds:uri="7462a2d9-f055-4e0b-a931-2d9f1fccad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141</TotalTime>
  <Words>761</Words>
  <Application>Microsoft Macintosh PowerPoint</Application>
  <PresentationFormat>Custom</PresentationFormat>
  <Paragraphs>112</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Helvetica Neue</vt:lpstr>
      <vt:lpstr>Söhne Breit Kräftig</vt:lpstr>
      <vt:lpstr>Söhne Schmal Bold</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Engagement Team</cp:lastModifiedBy>
  <cp:revision>8</cp:revision>
  <dcterms:modified xsi:type="dcterms:W3CDTF">2022-10-17T09:26:02Z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